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6" r:id="rId1"/>
  </p:sldMasterIdLst>
  <p:notesMasterIdLst>
    <p:notesMasterId r:id="rId19"/>
  </p:notesMasterIdLst>
  <p:handoutMasterIdLst>
    <p:handoutMasterId r:id="rId20"/>
  </p:handoutMasterIdLst>
  <p:sldIdLst>
    <p:sldId id="256" r:id="rId2"/>
    <p:sldId id="378" r:id="rId3"/>
    <p:sldId id="387" r:id="rId4"/>
    <p:sldId id="368" r:id="rId5"/>
    <p:sldId id="385" r:id="rId6"/>
    <p:sldId id="350" r:id="rId7"/>
    <p:sldId id="370" r:id="rId8"/>
    <p:sldId id="365" r:id="rId9"/>
    <p:sldId id="388" r:id="rId10"/>
    <p:sldId id="373" r:id="rId11"/>
    <p:sldId id="371" r:id="rId12"/>
    <p:sldId id="389" r:id="rId13"/>
    <p:sldId id="386" r:id="rId14"/>
    <p:sldId id="379" r:id="rId15"/>
    <p:sldId id="380" r:id="rId16"/>
    <p:sldId id="381" r:id="rId17"/>
    <p:sldId id="382" r:id="rId18"/>
  </p:sldIdLst>
  <p:sldSz cx="9144000" cy="6858000" type="screen4x3"/>
  <p:notesSz cx="6858000" cy="90678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56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  <a:srgbClr val="D27D00"/>
    <a:srgbClr val="F0EA00"/>
    <a:srgbClr val="DDD800"/>
    <a:srgbClr val="FFFF00"/>
    <a:srgbClr val="FFFF66"/>
    <a:srgbClr val="FFFFCC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5" autoAdjust="0"/>
    <p:restoredTop sz="89593" autoAdjust="0"/>
  </p:normalViewPr>
  <p:slideViewPr>
    <p:cSldViewPr>
      <p:cViewPr varScale="1">
        <p:scale>
          <a:sx n="107" d="100"/>
          <a:sy n="107" d="100"/>
        </p:scale>
        <p:origin x="173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2478" y="-78"/>
      </p:cViewPr>
      <p:guideLst>
        <p:guide orient="horz" pos="2856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14786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40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665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40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665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79450"/>
            <a:ext cx="4533900" cy="34004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665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06888"/>
            <a:ext cx="5029200" cy="40814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Second level</a:t>
            </a:r>
          </a:p>
          <a:p>
            <a:pPr lvl="0"/>
            <a:r>
              <a:rPr lang="en-US"/>
              <a:t>Third level</a:t>
            </a:r>
          </a:p>
          <a:p>
            <a:pPr lvl="0"/>
            <a:r>
              <a:rPr lang="en-US"/>
              <a:t>Fourth level</a:t>
            </a:r>
          </a:p>
          <a:p>
            <a:pPr lvl="0"/>
            <a:r>
              <a:rPr lang="en-US"/>
              <a:t>Fifth level</a:t>
            </a:r>
          </a:p>
        </p:txBody>
      </p:sp>
      <p:sp>
        <p:nvSpPr>
          <p:cNvPr id="3665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13775"/>
            <a:ext cx="2971800" cy="4540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665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13775"/>
            <a:ext cx="2971800" cy="4540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>
                <a:latin typeface="Times New Roman" pitchFamily="18" charset="0"/>
              </a:defRPr>
            </a:lvl1pPr>
          </a:lstStyle>
          <a:p>
            <a:fld id="{B5D672B2-6D09-4379-8160-B11656266EE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1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83DFD8-F60E-4A33-A3E3-04FC026A417F}" type="slidenum">
              <a:rPr lang="en-US"/>
              <a:pPr/>
              <a:t>1</a:t>
            </a:fld>
            <a:endParaRPr lang="en-US"/>
          </a:p>
        </p:txBody>
      </p:sp>
      <p:sp>
        <p:nvSpPr>
          <p:cNvPr id="1123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3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09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4FC51B-6379-46E2-8882-E00F7010BBF1}" type="slidenum">
              <a:rPr lang="en-US"/>
              <a:pPr/>
              <a:t>16</a:t>
            </a:fld>
            <a:endParaRPr lang="en-US"/>
          </a:p>
        </p:txBody>
      </p:sp>
      <p:sp>
        <p:nvSpPr>
          <p:cNvPr id="1224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4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201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8F095C-D995-4B16-96DB-100D720BC448}" type="slidenum">
              <a:rPr lang="en-US"/>
              <a:pPr/>
              <a:t>17</a:t>
            </a:fld>
            <a:endParaRPr lang="en-US"/>
          </a:p>
        </p:txBody>
      </p:sp>
      <p:sp>
        <p:nvSpPr>
          <p:cNvPr id="1217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7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95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672B2-6D09-4379-8160-B11656266EE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799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820FFA-2799-4EE0-AE6F-400A95A7CBE9}" type="slidenum">
              <a:rPr lang="en-US"/>
              <a:pPr/>
              <a:t>4</a:t>
            </a:fld>
            <a:endParaRPr lang="en-US"/>
          </a:p>
        </p:txBody>
      </p:sp>
      <p:sp>
        <p:nvSpPr>
          <p:cNvPr id="1249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566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8B8174-5823-4531-87D2-415019C60A68}" type="slidenum">
              <a:rPr lang="en-US"/>
              <a:pPr/>
              <a:t>6</a:t>
            </a:fld>
            <a:endParaRPr lang="en-US"/>
          </a:p>
        </p:txBody>
      </p:sp>
      <p:sp>
        <p:nvSpPr>
          <p:cNvPr id="1205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8713" y="673100"/>
            <a:ext cx="4591050" cy="3443288"/>
          </a:xfrm>
          <a:ln/>
        </p:spPr>
      </p:sp>
      <p:sp>
        <p:nvSpPr>
          <p:cNvPr id="1205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3288" y="4340225"/>
            <a:ext cx="5040312" cy="40417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100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6CBE09-DBFD-4158-9364-AF7EFC067192}" type="slidenum">
              <a:rPr lang="en-US"/>
              <a:pPr/>
              <a:t>7</a:t>
            </a:fld>
            <a:endParaRPr lang="en-US"/>
          </a:p>
        </p:txBody>
      </p:sp>
      <p:sp>
        <p:nvSpPr>
          <p:cNvPr id="1243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3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GDS II is a database file format which is the de facto industry standard for data exchange of integrated circuit or IC layout artwork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153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E25151-6D27-48F4-B964-F3D3419B8093}" type="slidenum">
              <a:rPr lang="en-US"/>
              <a:pPr/>
              <a:t>8</a:t>
            </a:fld>
            <a:endParaRPr lang="en-US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00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B7D306-D87E-468B-ACE4-E5131256B184}" type="slidenum">
              <a:rPr lang="en-US"/>
              <a:pPr/>
              <a:t>11</a:t>
            </a:fld>
            <a:endParaRPr lang="en-US"/>
          </a:p>
        </p:txBody>
      </p:sp>
      <p:sp>
        <p:nvSpPr>
          <p:cNvPr id="1245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5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36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C37922-0CC8-4915-BF37-B98F5F5DB515}" type="slidenum">
              <a:rPr lang="en-US"/>
              <a:pPr/>
              <a:t>14</a:t>
            </a:fld>
            <a:endParaRPr lang="en-US"/>
          </a:p>
        </p:txBody>
      </p:sp>
      <p:sp>
        <p:nvSpPr>
          <p:cNvPr id="1209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06888"/>
            <a:ext cx="5486400" cy="40814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166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95B627-8686-46FB-A02C-6F144C5A7FFE}" type="slidenum">
              <a:rPr lang="en-US"/>
              <a:pPr/>
              <a:t>15</a:t>
            </a:fld>
            <a:endParaRPr lang="en-US"/>
          </a:p>
        </p:txBody>
      </p:sp>
      <p:sp>
        <p:nvSpPr>
          <p:cNvPr id="1275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75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69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ECNG 4104        Ch. 1: ASIC/FPGA Design Flow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Dr. Abou-Auf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Fall </a:t>
            </a:r>
            <a:r>
              <a:rPr lang="is-IS" dirty="0"/>
              <a:t>2018</a:t>
            </a:r>
            <a:r>
              <a:rPr lang="en-US" dirty="0"/>
              <a:t>               Slide </a:t>
            </a:r>
            <a:fld id="{3E3E2650-2DA1-4115-9E1D-5EC98473491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ECNG 4104        Ch. 1: ASIC/FPGA Design Flow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Abou-Auf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Fall </a:t>
            </a:r>
            <a:r>
              <a:rPr lang="is-IS" dirty="0"/>
              <a:t>2018</a:t>
            </a:r>
            <a:r>
              <a:rPr lang="en-US" dirty="0"/>
              <a:t>               Slide </a:t>
            </a:r>
            <a:fld id="{09DC7881-0061-47CF-A9DD-AC20AC76E54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ECNG 4104        Ch. 1: ASIC/FPGA Design Flow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Dr. Abou-Auf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Fall </a:t>
            </a:r>
            <a:r>
              <a:rPr lang="is-IS" dirty="0"/>
              <a:t>2018</a:t>
            </a:r>
            <a:r>
              <a:rPr lang="en-US" dirty="0"/>
              <a:t>              Slide </a:t>
            </a:r>
            <a:fld id="{E696E80F-9B79-426C-8191-BC04B8C22F1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8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0"/>
            <a:ext cx="7315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908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66800"/>
            <a:ext cx="8686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r>
              <a:rPr lang="en-US"/>
              <a:t>	</a:t>
            </a:r>
          </a:p>
        </p:txBody>
      </p:sp>
      <p:sp>
        <p:nvSpPr>
          <p:cNvPr id="89088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" y="6553200"/>
            <a:ext cx="3048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Times New Roman" pitchFamily="18" charset="0"/>
              </a:defRPr>
            </a:lvl1pPr>
          </a:lstStyle>
          <a:p>
            <a:r>
              <a:rPr lang="en-US" dirty="0"/>
              <a:t>ECNG 4104        Ch. 1: ASIC/FPGA Design Flow</a:t>
            </a:r>
          </a:p>
        </p:txBody>
      </p:sp>
      <p:sp>
        <p:nvSpPr>
          <p:cNvPr id="89088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733800" y="6553200"/>
            <a:ext cx="1600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latin typeface="Times New Roman" pitchFamily="18" charset="0"/>
              </a:defRPr>
            </a:lvl1pPr>
          </a:lstStyle>
          <a:p>
            <a:r>
              <a:rPr lang="en-US"/>
              <a:t>Dr. Abou-Auf</a:t>
            </a:r>
          </a:p>
        </p:txBody>
      </p:sp>
      <p:sp>
        <p:nvSpPr>
          <p:cNvPr id="89088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315200" y="6553200"/>
            <a:ext cx="175260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latin typeface="Times New Roman" pitchFamily="18" charset="0"/>
              </a:defRPr>
            </a:lvl1pPr>
          </a:lstStyle>
          <a:p>
            <a:r>
              <a:rPr lang="en-US" dirty="0"/>
              <a:t> Fall </a:t>
            </a:r>
            <a:r>
              <a:rPr lang="is-IS" dirty="0"/>
              <a:t>2018</a:t>
            </a:r>
            <a:r>
              <a:rPr lang="en-US" dirty="0"/>
              <a:t>               Slide </a:t>
            </a:r>
            <a:fld id="{09DC7881-0061-47CF-A9DD-AC20AC76E5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90887" name="Line 7"/>
          <p:cNvSpPr>
            <a:spLocks noChangeShapeType="1"/>
          </p:cNvSpPr>
          <p:nvPr/>
        </p:nvSpPr>
        <p:spPr bwMode="auto">
          <a:xfrm flipV="1">
            <a:off x="228600" y="990600"/>
            <a:ext cx="8686800" cy="0"/>
          </a:xfrm>
          <a:prstGeom prst="line">
            <a:avLst/>
          </a:prstGeom>
          <a:noFill/>
          <a:ln w="76200" cmpd="tri">
            <a:solidFill>
              <a:srgbClr val="DDD8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90888" name="Text Box 8"/>
          <p:cNvSpPr txBox="1">
            <a:spLocks noChangeArrowheads="1"/>
          </p:cNvSpPr>
          <p:nvPr/>
        </p:nvSpPr>
        <p:spPr bwMode="auto">
          <a:xfrm>
            <a:off x="990600" y="381000"/>
            <a:ext cx="1219200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sz="1600">
              <a:latin typeface="Verdana" pitchFamily="34" charset="0"/>
            </a:endParaRPr>
          </a:p>
        </p:txBody>
      </p:sp>
      <p:sp>
        <p:nvSpPr>
          <p:cNvPr id="890889" name="Line 9"/>
          <p:cNvSpPr>
            <a:spLocks noChangeShapeType="1"/>
          </p:cNvSpPr>
          <p:nvPr userDrawn="1"/>
        </p:nvSpPr>
        <p:spPr bwMode="auto">
          <a:xfrm>
            <a:off x="152400" y="6477000"/>
            <a:ext cx="8839200" cy="0"/>
          </a:xfrm>
          <a:prstGeom prst="line">
            <a:avLst/>
          </a:prstGeom>
          <a:noFill/>
          <a:ln w="38100" cmpd="dbl">
            <a:solidFill>
              <a:srgbClr val="DDD8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62" r:id="rId3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FF33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FF3300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FF3300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FF3300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FF3300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FF3300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FF3300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FF3300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FF33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100000"/>
        </a:spcBef>
        <a:spcAft>
          <a:spcPct val="0"/>
        </a:spcAft>
        <a:buChar char="•"/>
        <a:defRPr sz="2000" b="1">
          <a:solidFill>
            <a:srgbClr val="003399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rgbClr val="0066CC"/>
          </a:solidFill>
          <a:latin typeface="+mn-lt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buChar char="•"/>
        <a:defRPr sz="1600" i="1">
          <a:solidFill>
            <a:srgbClr val="003399"/>
          </a:solidFill>
          <a:latin typeface="Verdana" pitchFamily="34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buChar char="–"/>
        <a:defRPr sz="1400">
          <a:solidFill>
            <a:srgbClr val="003399"/>
          </a:solidFill>
          <a:latin typeface="Verdana" pitchFamily="34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buChar char="»"/>
        <a:defRPr sz="1400">
          <a:solidFill>
            <a:srgbClr val="003399"/>
          </a:solidFill>
          <a:latin typeface="Courier New" pitchFamily="49" charset="0"/>
          <a:cs typeface="Courier New" pitchFamily="49" charset="0"/>
        </a:defRPr>
      </a:lvl5pPr>
      <a:lvl6pPr marL="2514600" indent="-228600" algn="l" rtl="0" eaLnBrk="0" fontAlgn="base" hangingPunct="0">
        <a:spcBef>
          <a:spcPct val="0"/>
        </a:spcBef>
        <a:spcAft>
          <a:spcPct val="0"/>
        </a:spcAft>
        <a:buChar char="»"/>
        <a:defRPr sz="1400">
          <a:solidFill>
            <a:srgbClr val="003399"/>
          </a:solidFill>
          <a:latin typeface="Courier New" pitchFamily="49" charset="0"/>
          <a:cs typeface="Courier New" pitchFamily="49" charset="0"/>
        </a:defRPr>
      </a:lvl6pPr>
      <a:lvl7pPr marL="2971800" indent="-228600" algn="l" rtl="0" eaLnBrk="0" fontAlgn="base" hangingPunct="0">
        <a:spcBef>
          <a:spcPct val="0"/>
        </a:spcBef>
        <a:spcAft>
          <a:spcPct val="0"/>
        </a:spcAft>
        <a:buChar char="»"/>
        <a:defRPr sz="1400">
          <a:solidFill>
            <a:srgbClr val="003399"/>
          </a:solidFill>
          <a:latin typeface="Courier New" pitchFamily="49" charset="0"/>
          <a:cs typeface="Courier New" pitchFamily="49" charset="0"/>
        </a:defRPr>
      </a:lvl7pPr>
      <a:lvl8pPr marL="3429000" indent="-228600" algn="l" rtl="0" eaLnBrk="0" fontAlgn="base" hangingPunct="0">
        <a:spcBef>
          <a:spcPct val="0"/>
        </a:spcBef>
        <a:spcAft>
          <a:spcPct val="0"/>
        </a:spcAft>
        <a:buChar char="»"/>
        <a:defRPr sz="1400">
          <a:solidFill>
            <a:srgbClr val="003399"/>
          </a:solidFill>
          <a:latin typeface="Courier New" pitchFamily="49" charset="0"/>
          <a:cs typeface="Courier New" pitchFamily="49" charset="0"/>
        </a:defRPr>
      </a:lvl8pPr>
      <a:lvl9pPr marL="3886200" indent="-228600" algn="l" rtl="0" eaLnBrk="0" fontAlgn="base" hangingPunct="0">
        <a:spcBef>
          <a:spcPct val="0"/>
        </a:spcBef>
        <a:spcAft>
          <a:spcPct val="0"/>
        </a:spcAft>
        <a:buChar char="»"/>
        <a:defRPr sz="1400">
          <a:solidFill>
            <a:srgbClr val="003399"/>
          </a:solidFill>
          <a:latin typeface="Courier New" pitchFamily="49" charset="0"/>
          <a:cs typeface="Courier New" pitchFamily="49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payscale.com/research/US/Job=Senior_ASIC_Design_Engineer/Salary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hyperlink" Target="https://www.youtube.com/watch?v=vK-geBYygXo&amp;index=19&amp;list=PL2J82zGX1smbOXtcJC9xTqzCsZQ75tnFU" TargetMode="Externa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13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/>
              <a:t>ECNG 4104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>
                <a:cs typeface="Times New Roman" pitchFamily="18" charset="0"/>
              </a:rPr>
              <a:t>ASIC/FPGA HDL Design Flow</a:t>
            </a:r>
          </a:p>
        </p:txBody>
      </p:sp>
      <p:sp>
        <p:nvSpPr>
          <p:cNvPr id="73113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Ahmed </a:t>
            </a:r>
            <a:r>
              <a:rPr lang="en-US" dirty="0" err="1"/>
              <a:t>Abou</a:t>
            </a:r>
            <a:r>
              <a:rPr lang="en-US" dirty="0"/>
              <a:t>-Auf</a:t>
            </a:r>
          </a:p>
          <a:p>
            <a:r>
              <a:rPr lang="en-US" sz="1600" dirty="0"/>
              <a:t>Fall </a:t>
            </a:r>
            <a:r>
              <a:rPr lang="is-IS" sz="1600" dirty="0"/>
              <a:t>2018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ASIC Prototyping: Multi-Project Wafer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" y="1096811"/>
            <a:ext cx="5215890" cy="52277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4800600"/>
            <a:ext cx="3307057" cy="1434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100" y="1371600"/>
            <a:ext cx="3657600" cy="21336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ECNG 4104        Ch. 1: ASIC/FPGA Design Flow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Abou-Auf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Fall </a:t>
            </a:r>
            <a:r>
              <a:rPr lang="is-IS" dirty="0"/>
              <a:t>2018</a:t>
            </a:r>
            <a:r>
              <a:rPr lang="en-US" dirty="0"/>
              <a:t>               Slide </a:t>
            </a:r>
            <a:fld id="{09DC7881-0061-47CF-A9DD-AC20AC76E5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70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FPGA Design Flow</a:t>
            </a:r>
          </a:p>
        </p:txBody>
      </p:sp>
      <p:sp>
        <p:nvSpPr>
          <p:cNvPr id="1244163" name="Rectangle 3"/>
          <p:cNvSpPr>
            <a:spLocks noChangeArrowheads="1"/>
          </p:cNvSpPr>
          <p:nvPr/>
        </p:nvSpPr>
        <p:spPr bwMode="auto">
          <a:xfrm>
            <a:off x="3609975" y="1117084"/>
            <a:ext cx="1619250" cy="863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dirty="0"/>
              <a:t>RTL</a:t>
            </a:r>
          </a:p>
          <a:p>
            <a:pPr algn="ctr" eaLnBrk="1" hangingPunct="1"/>
            <a:r>
              <a:rPr lang="en-US" sz="1400" dirty="0">
                <a:solidFill>
                  <a:schemeClr val="bg2"/>
                </a:solidFill>
              </a:rPr>
              <a:t>VHDL/Verilog</a:t>
            </a:r>
          </a:p>
        </p:txBody>
      </p:sp>
      <p:sp>
        <p:nvSpPr>
          <p:cNvPr id="1244164" name="Rectangle 4"/>
          <p:cNvSpPr>
            <a:spLocks noChangeArrowheads="1"/>
          </p:cNvSpPr>
          <p:nvPr/>
        </p:nvSpPr>
        <p:spPr bwMode="auto">
          <a:xfrm>
            <a:off x="3609975" y="2341047"/>
            <a:ext cx="1619250" cy="8620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/>
              <a:t>Gate-Level</a:t>
            </a:r>
          </a:p>
          <a:p>
            <a:pPr algn="ctr" eaLnBrk="1" hangingPunct="1"/>
            <a:r>
              <a:rPr lang="en-US" sz="1600"/>
              <a:t>Netlist</a:t>
            </a:r>
          </a:p>
        </p:txBody>
      </p:sp>
      <p:sp>
        <p:nvSpPr>
          <p:cNvPr id="1244165" name="Rectangle 5"/>
          <p:cNvSpPr>
            <a:spLocks noChangeArrowheads="1"/>
          </p:cNvSpPr>
          <p:nvPr/>
        </p:nvSpPr>
        <p:spPr bwMode="auto">
          <a:xfrm>
            <a:off x="3609975" y="4714359"/>
            <a:ext cx="1619250" cy="863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/>
              <a:t>Physical</a:t>
            </a:r>
          </a:p>
          <a:p>
            <a:pPr algn="ctr" eaLnBrk="1" hangingPunct="1"/>
            <a:r>
              <a:rPr lang="en-US" sz="1600"/>
              <a:t>Layout</a:t>
            </a:r>
          </a:p>
          <a:p>
            <a:pPr algn="ctr" eaLnBrk="1" hangingPunct="1"/>
            <a:r>
              <a:rPr lang="en-US" sz="1400">
                <a:solidFill>
                  <a:schemeClr val="bg2"/>
                </a:solidFill>
              </a:rPr>
              <a:t>Map/Place/Route</a:t>
            </a:r>
          </a:p>
        </p:txBody>
      </p:sp>
      <p:sp>
        <p:nvSpPr>
          <p:cNvPr id="1244166" name="Line 6"/>
          <p:cNvSpPr>
            <a:spLocks noChangeShapeType="1"/>
          </p:cNvSpPr>
          <p:nvPr/>
        </p:nvSpPr>
        <p:spPr bwMode="auto">
          <a:xfrm>
            <a:off x="4384675" y="1980684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44168" name="Line 8"/>
          <p:cNvSpPr>
            <a:spLocks noChangeShapeType="1"/>
          </p:cNvSpPr>
          <p:nvPr/>
        </p:nvSpPr>
        <p:spPr bwMode="auto">
          <a:xfrm>
            <a:off x="5229225" y="2556947"/>
            <a:ext cx="84613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44169" name="Line 9"/>
          <p:cNvSpPr>
            <a:spLocks noChangeShapeType="1"/>
          </p:cNvSpPr>
          <p:nvPr/>
        </p:nvSpPr>
        <p:spPr bwMode="auto">
          <a:xfrm flipH="1">
            <a:off x="5229225" y="2915722"/>
            <a:ext cx="84613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44170" name="Line 10"/>
          <p:cNvSpPr>
            <a:spLocks noChangeShapeType="1"/>
          </p:cNvSpPr>
          <p:nvPr/>
        </p:nvSpPr>
        <p:spPr bwMode="auto">
          <a:xfrm>
            <a:off x="5229225" y="1332984"/>
            <a:ext cx="84613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44171" name="Line 11"/>
          <p:cNvSpPr>
            <a:spLocks noChangeShapeType="1"/>
          </p:cNvSpPr>
          <p:nvPr/>
        </p:nvSpPr>
        <p:spPr bwMode="auto">
          <a:xfrm flipH="1">
            <a:off x="5229225" y="1693347"/>
            <a:ext cx="84613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44172" name="Line 12"/>
          <p:cNvSpPr>
            <a:spLocks noChangeShapeType="1"/>
          </p:cNvSpPr>
          <p:nvPr/>
        </p:nvSpPr>
        <p:spPr bwMode="auto">
          <a:xfrm>
            <a:off x="5229225" y="4930259"/>
            <a:ext cx="84613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44173" name="Line 13"/>
          <p:cNvSpPr>
            <a:spLocks noChangeShapeType="1"/>
          </p:cNvSpPr>
          <p:nvPr/>
        </p:nvSpPr>
        <p:spPr bwMode="auto">
          <a:xfrm flipH="1">
            <a:off x="5229225" y="5290622"/>
            <a:ext cx="84613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44176" name="Rectangle 16"/>
          <p:cNvSpPr>
            <a:spLocks noChangeArrowheads="1"/>
          </p:cNvSpPr>
          <p:nvPr/>
        </p:nvSpPr>
        <p:spPr bwMode="auto">
          <a:xfrm>
            <a:off x="6075363" y="1117084"/>
            <a:ext cx="1620837" cy="863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/>
              <a:t>Verify</a:t>
            </a:r>
          </a:p>
          <a:p>
            <a:pPr algn="ctr" eaLnBrk="1" hangingPunct="1"/>
            <a:r>
              <a:rPr lang="en-US" sz="1600"/>
              <a:t>Function</a:t>
            </a:r>
          </a:p>
        </p:txBody>
      </p:sp>
      <p:sp>
        <p:nvSpPr>
          <p:cNvPr id="1244177" name="Rectangle 17"/>
          <p:cNvSpPr>
            <a:spLocks noChangeArrowheads="1"/>
          </p:cNvSpPr>
          <p:nvPr/>
        </p:nvSpPr>
        <p:spPr bwMode="auto">
          <a:xfrm>
            <a:off x="6075363" y="2341047"/>
            <a:ext cx="1620837" cy="8620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/>
              <a:t>Verify</a:t>
            </a:r>
          </a:p>
          <a:p>
            <a:pPr algn="ctr" eaLnBrk="1" hangingPunct="1"/>
            <a:r>
              <a:rPr lang="en-US" sz="1600"/>
              <a:t>Function &amp; Timing</a:t>
            </a:r>
          </a:p>
        </p:txBody>
      </p:sp>
      <p:sp>
        <p:nvSpPr>
          <p:cNvPr id="1244178" name="Rectangle 18"/>
          <p:cNvSpPr>
            <a:spLocks noChangeArrowheads="1"/>
          </p:cNvSpPr>
          <p:nvPr/>
        </p:nvSpPr>
        <p:spPr bwMode="auto">
          <a:xfrm>
            <a:off x="6075363" y="4714359"/>
            <a:ext cx="1620837" cy="863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/>
              <a:t>Verify </a:t>
            </a:r>
          </a:p>
          <a:p>
            <a:pPr algn="ctr" eaLnBrk="1" hangingPunct="1"/>
            <a:r>
              <a:rPr lang="en-US" sz="1600"/>
              <a:t>Timing</a:t>
            </a:r>
          </a:p>
        </p:txBody>
      </p:sp>
      <p:sp>
        <p:nvSpPr>
          <p:cNvPr id="1244182" name="Line 22"/>
          <p:cNvSpPr>
            <a:spLocks noChangeShapeType="1"/>
          </p:cNvSpPr>
          <p:nvPr/>
        </p:nvSpPr>
        <p:spPr bwMode="auto">
          <a:xfrm>
            <a:off x="4454525" y="5577959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44183" name="Text Box 23"/>
          <p:cNvSpPr txBox="1">
            <a:spLocks noChangeArrowheads="1"/>
          </p:cNvSpPr>
          <p:nvPr/>
        </p:nvSpPr>
        <p:spPr bwMode="auto">
          <a:xfrm>
            <a:off x="3276600" y="5983288"/>
            <a:ext cx="2660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3366FF"/>
                </a:solidFill>
              </a:rPr>
              <a:t>FPGA Configuration File</a:t>
            </a:r>
          </a:p>
        </p:txBody>
      </p:sp>
      <p:sp>
        <p:nvSpPr>
          <p:cNvPr id="1244184" name="Text Box 24"/>
          <p:cNvSpPr txBox="1">
            <a:spLocks noChangeArrowheads="1"/>
          </p:cNvSpPr>
          <p:nvPr/>
        </p:nvSpPr>
        <p:spPr bwMode="auto">
          <a:xfrm>
            <a:off x="3197225" y="2004497"/>
            <a:ext cx="10255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3366FF"/>
                </a:solidFill>
                <a:latin typeface="Tahoma" panose="020B0604030504040204" pitchFamily="34" charset="0"/>
              </a:rPr>
              <a:t>Synthesis</a:t>
            </a:r>
          </a:p>
        </p:txBody>
      </p:sp>
      <p:sp>
        <p:nvSpPr>
          <p:cNvPr id="1244187" name="Line 27"/>
          <p:cNvSpPr>
            <a:spLocks noChangeShapeType="1"/>
          </p:cNvSpPr>
          <p:nvPr/>
        </p:nvSpPr>
        <p:spPr bwMode="auto">
          <a:xfrm>
            <a:off x="4419600" y="3174484"/>
            <a:ext cx="0" cy="1524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88" y="1295400"/>
            <a:ext cx="2362200" cy="1933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006" y="3983037"/>
            <a:ext cx="3009900" cy="151447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ECNG 4104        Ch. 1: ASIC/FPGA Design Flow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Abou-Auf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Fall </a:t>
            </a:r>
            <a:r>
              <a:rPr lang="is-IS" dirty="0"/>
              <a:t>2018</a:t>
            </a:r>
            <a:r>
              <a:rPr lang="en-US" dirty="0"/>
              <a:t>              Slide </a:t>
            </a:r>
            <a:fld id="{E696E80F-9B79-426C-8191-BC04B8C22F1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28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45159-2683-4425-91E7-60C30B761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FPGA Development Board: DE0-CV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8F8602-A29E-48FC-B855-41551595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ECNG 4104        Ch. 1: ASIC/FPGA Design Flow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43E4E3-3540-4F59-8890-128716DB7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Abou-Auf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452AE6-1BD8-4F10-BE0A-66FCFC297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Fall </a:t>
            </a:r>
            <a:r>
              <a:rPr lang="is-IS" dirty="0"/>
              <a:t>2018</a:t>
            </a:r>
            <a:r>
              <a:rPr lang="en-US" dirty="0"/>
              <a:t>              Slide </a:t>
            </a:r>
            <a:fld id="{E696E80F-9B79-426C-8191-BC04B8C22F1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B452B5-9441-4A8F-BD0A-463802DBFD7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66800"/>
            <a:ext cx="8382000" cy="5105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441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ASIC vs. FPGA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ECNG 4104        Ch. 1: ASIC/FPGA Design Flow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Abou-Auf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Fall </a:t>
            </a:r>
            <a:r>
              <a:rPr lang="is-IS" dirty="0"/>
              <a:t>2018</a:t>
            </a:r>
            <a:r>
              <a:rPr lang="en-US" dirty="0"/>
              <a:t>              Slide </a:t>
            </a:r>
            <a:fld id="{E696E80F-9B79-426C-8191-BC04B8C22F1A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209800"/>
            <a:ext cx="3139966" cy="2057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3975100"/>
            <a:ext cx="4762500" cy="2349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1689100"/>
            <a:ext cx="2311400" cy="2311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8600" y="4724400"/>
            <a:ext cx="31806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less area</a:t>
            </a:r>
          </a:p>
          <a:p>
            <a:r>
              <a:rPr lang="en-US" dirty="0"/>
              <a:t>less power</a:t>
            </a:r>
          </a:p>
          <a:p>
            <a:r>
              <a:rPr lang="en-US" dirty="0"/>
              <a:t>faster </a:t>
            </a:r>
          </a:p>
          <a:p>
            <a:r>
              <a:rPr lang="en-US" dirty="0"/>
              <a:t>costs $1 a part in a volume of 1 </a:t>
            </a:r>
            <a:r>
              <a:rPr lang="en-US"/>
              <a:t>million parts</a:t>
            </a:r>
            <a:endParaRPr lang="en-US" dirty="0"/>
          </a:p>
          <a:p>
            <a:r>
              <a:rPr lang="en-US" dirty="0"/>
              <a:t>longer and more </a:t>
            </a:r>
            <a:r>
              <a:rPr lang="en-US" dirty="0" err="1"/>
              <a:t>costy</a:t>
            </a:r>
            <a:r>
              <a:rPr lang="en-US" dirty="0"/>
              <a:t> development time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86400" y="1143000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FPGA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2000" y="1905000"/>
            <a:ext cx="5566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ASIC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10400" y="1676400"/>
            <a:ext cx="19811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bigger area</a:t>
            </a:r>
          </a:p>
          <a:p>
            <a:r>
              <a:rPr lang="en-US" dirty="0"/>
              <a:t>bigger package</a:t>
            </a:r>
          </a:p>
          <a:p>
            <a:r>
              <a:rPr lang="en-US" dirty="0"/>
              <a:t>slower</a:t>
            </a:r>
          </a:p>
          <a:p>
            <a:r>
              <a:rPr lang="en-US" dirty="0"/>
              <a:t>costs $10 - $1000 per part</a:t>
            </a:r>
          </a:p>
          <a:p>
            <a:r>
              <a:rPr lang="en-US" dirty="0"/>
              <a:t>faster and cheaper </a:t>
            </a:r>
          </a:p>
          <a:p>
            <a:r>
              <a:rPr lang="en-US" dirty="0"/>
              <a:t>development time</a:t>
            </a:r>
          </a:p>
        </p:txBody>
      </p:sp>
    </p:spTree>
    <p:extLst>
      <p:ext uri="{BB962C8B-B14F-4D97-AF65-F5344CB8AC3E}">
        <p14:creationId xmlns:p14="http://schemas.microsoft.com/office/powerpoint/2010/main" val="279932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143000"/>
            <a:ext cx="5175250" cy="5253038"/>
          </a:xfrm>
          <a:prstGeom prst="rect">
            <a:avLst/>
          </a:prstGeom>
          <a:noFill/>
        </p:spPr>
      </p:pic>
      <p:sp>
        <p:nvSpPr>
          <p:cNvPr id="12083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Entry—RTL VHDL</a:t>
            </a:r>
          </a:p>
        </p:txBody>
      </p:sp>
      <p:grpSp>
        <p:nvGrpSpPr>
          <p:cNvPr id="1208347" name="Group 27"/>
          <p:cNvGrpSpPr>
            <a:grpSpLocks/>
          </p:cNvGrpSpPr>
          <p:nvPr/>
        </p:nvGrpSpPr>
        <p:grpSpPr bwMode="auto">
          <a:xfrm>
            <a:off x="6400800" y="1295400"/>
            <a:ext cx="2590800" cy="2209800"/>
            <a:chOff x="3792" y="2160"/>
            <a:chExt cx="1632" cy="1392"/>
          </a:xfrm>
        </p:grpSpPr>
        <p:sp>
          <p:nvSpPr>
            <p:cNvPr id="1208328" name="Rectangle 8"/>
            <p:cNvSpPr>
              <a:spLocks noChangeArrowheads="1"/>
            </p:cNvSpPr>
            <p:nvPr/>
          </p:nvSpPr>
          <p:spPr bwMode="auto">
            <a:xfrm>
              <a:off x="4368" y="2160"/>
              <a:ext cx="528" cy="1152"/>
            </a:xfrm>
            <a:prstGeom prst="rect">
              <a:avLst/>
            </a:prstGeom>
            <a:solidFill>
              <a:schemeClr val="accent1">
                <a:alpha val="22000"/>
              </a:schemeClr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331" name="AutoShape 11"/>
            <p:cNvSpPr>
              <a:spLocks noChangeArrowheads="1"/>
            </p:cNvSpPr>
            <p:nvPr/>
          </p:nvSpPr>
          <p:spPr bwMode="auto">
            <a:xfrm rot="5400000">
              <a:off x="4345" y="3047"/>
              <a:ext cx="141" cy="96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22000"/>
              </a:schemeClr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332" name="Line 12"/>
            <p:cNvSpPr>
              <a:spLocks noChangeShapeType="1"/>
            </p:cNvSpPr>
            <p:nvPr/>
          </p:nvSpPr>
          <p:spPr bwMode="auto">
            <a:xfrm>
              <a:off x="3888" y="3074"/>
              <a:ext cx="4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08334" name="Text Box 14"/>
            <p:cNvSpPr txBox="1">
              <a:spLocks noChangeArrowheads="1"/>
            </p:cNvSpPr>
            <p:nvPr/>
          </p:nvSpPr>
          <p:spPr bwMode="auto">
            <a:xfrm>
              <a:off x="3926" y="2901"/>
              <a:ext cx="334" cy="17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clock</a:t>
              </a:r>
            </a:p>
          </p:txBody>
        </p:sp>
        <p:sp>
          <p:nvSpPr>
            <p:cNvPr id="1208335" name="Line 15"/>
            <p:cNvSpPr>
              <a:spLocks noChangeShapeType="1"/>
            </p:cNvSpPr>
            <p:nvPr/>
          </p:nvSpPr>
          <p:spPr bwMode="auto">
            <a:xfrm>
              <a:off x="3898" y="2907"/>
              <a:ext cx="4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08336" name="Text Box 16"/>
            <p:cNvSpPr txBox="1">
              <a:spLocks noChangeArrowheads="1"/>
            </p:cNvSpPr>
            <p:nvPr/>
          </p:nvSpPr>
          <p:spPr bwMode="auto">
            <a:xfrm>
              <a:off x="3936" y="2736"/>
              <a:ext cx="323" cy="17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clear</a:t>
              </a:r>
            </a:p>
          </p:txBody>
        </p:sp>
        <p:cxnSp>
          <p:nvCxnSpPr>
            <p:cNvPr id="1208337" name="AutoShape 17"/>
            <p:cNvCxnSpPr>
              <a:cxnSpLocks noChangeShapeType="1"/>
              <a:endCxn id="1208328" idx="2"/>
            </p:cNvCxnSpPr>
            <p:nvPr/>
          </p:nvCxnSpPr>
          <p:spPr bwMode="auto">
            <a:xfrm flipV="1">
              <a:off x="3984" y="3312"/>
              <a:ext cx="648" cy="240"/>
            </a:xfrm>
            <a:prstGeom prst="bentConnector2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triangle" w="sm" len="sm"/>
            </a:ln>
            <a:effectLst/>
          </p:spPr>
        </p:cxnSp>
        <p:sp>
          <p:nvSpPr>
            <p:cNvPr id="1208338" name="Text Box 18"/>
            <p:cNvSpPr txBox="1">
              <a:spLocks noChangeArrowheads="1"/>
            </p:cNvSpPr>
            <p:nvPr/>
          </p:nvSpPr>
          <p:spPr bwMode="auto">
            <a:xfrm>
              <a:off x="4032" y="3360"/>
              <a:ext cx="402" cy="17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enable</a:t>
              </a:r>
            </a:p>
          </p:txBody>
        </p:sp>
        <p:sp>
          <p:nvSpPr>
            <p:cNvPr id="1208339" name="Line 19"/>
            <p:cNvSpPr>
              <a:spLocks noChangeShapeType="1"/>
            </p:cNvSpPr>
            <p:nvPr/>
          </p:nvSpPr>
          <p:spPr bwMode="auto">
            <a:xfrm>
              <a:off x="3898" y="2715"/>
              <a:ext cx="4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08340" name="Text Box 20"/>
            <p:cNvSpPr txBox="1">
              <a:spLocks noChangeArrowheads="1"/>
            </p:cNvSpPr>
            <p:nvPr/>
          </p:nvSpPr>
          <p:spPr bwMode="auto">
            <a:xfrm>
              <a:off x="3792" y="2544"/>
              <a:ext cx="583" cy="17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load_count</a:t>
              </a:r>
            </a:p>
          </p:txBody>
        </p:sp>
        <p:sp>
          <p:nvSpPr>
            <p:cNvPr id="1208342" name="Text Box 22"/>
            <p:cNvSpPr txBox="1">
              <a:spLocks noChangeArrowheads="1"/>
            </p:cNvSpPr>
            <p:nvPr/>
          </p:nvSpPr>
          <p:spPr bwMode="auto">
            <a:xfrm>
              <a:off x="4032" y="2160"/>
              <a:ext cx="185" cy="17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D</a:t>
              </a:r>
            </a:p>
          </p:txBody>
        </p:sp>
        <p:sp>
          <p:nvSpPr>
            <p:cNvPr id="1208343" name="Line 23"/>
            <p:cNvSpPr>
              <a:spLocks noChangeShapeType="1"/>
            </p:cNvSpPr>
            <p:nvPr/>
          </p:nvSpPr>
          <p:spPr bwMode="auto">
            <a:xfrm>
              <a:off x="3840" y="2352"/>
              <a:ext cx="5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08344" name="Text Box 24"/>
            <p:cNvSpPr txBox="1">
              <a:spLocks noChangeArrowheads="1"/>
            </p:cNvSpPr>
            <p:nvPr/>
          </p:nvSpPr>
          <p:spPr bwMode="auto">
            <a:xfrm>
              <a:off x="5088" y="2496"/>
              <a:ext cx="191" cy="17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Q</a:t>
              </a:r>
            </a:p>
          </p:txBody>
        </p:sp>
        <p:sp>
          <p:nvSpPr>
            <p:cNvPr id="1208345" name="Line 25"/>
            <p:cNvSpPr>
              <a:spLocks noChangeShapeType="1"/>
            </p:cNvSpPr>
            <p:nvPr/>
          </p:nvSpPr>
          <p:spPr bwMode="auto">
            <a:xfrm>
              <a:off x="4896" y="2688"/>
              <a:ext cx="5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ECNG 4104        Ch. 1: ASIC/FPGA Design Flow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Abou-Auf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Fall </a:t>
            </a:r>
            <a:r>
              <a:rPr lang="is-IS" dirty="0"/>
              <a:t>2018</a:t>
            </a:r>
            <a:r>
              <a:rPr lang="en-US" dirty="0"/>
              <a:t>              Slide </a:t>
            </a:r>
            <a:fld id="{E696E80F-9B79-426C-8191-BC04B8C22F1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27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890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using Testbench</a:t>
            </a:r>
          </a:p>
        </p:txBody>
      </p:sp>
      <p:sp>
        <p:nvSpPr>
          <p:cNvPr id="1274891" name="Rectangle 11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686800" cy="1447800"/>
          </a:xfrm>
        </p:spPr>
        <p:txBody>
          <a:bodyPr/>
          <a:lstStyle/>
          <a:p>
            <a:r>
              <a:rPr lang="en-US" dirty="0"/>
              <a:t>a virtual lab “bench” that includes</a:t>
            </a:r>
          </a:p>
          <a:p>
            <a:pPr lvl="1"/>
            <a:r>
              <a:rPr lang="en-US" dirty="0"/>
              <a:t>Design unit under test (UUT)—circuit board to be tested</a:t>
            </a:r>
          </a:p>
          <a:p>
            <a:pPr lvl="1"/>
            <a:r>
              <a:rPr lang="en-US" dirty="0"/>
              <a:t>Input stimuli—signal generator</a:t>
            </a:r>
          </a:p>
          <a:p>
            <a:pPr lvl="1"/>
            <a:r>
              <a:rPr lang="en-US" dirty="0"/>
              <a:t>Output monitor—logical analyzer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ECNG 4104        Ch. 1: ASIC/FPGA Design Flow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Abou-Auf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Fall </a:t>
            </a:r>
            <a:r>
              <a:rPr lang="is-IS" dirty="0"/>
              <a:t>2018</a:t>
            </a:r>
            <a:r>
              <a:rPr lang="en-US" dirty="0"/>
              <a:t>              Slide </a:t>
            </a:r>
            <a:fld id="{41FAB716-1745-4B9B-B847-4553332D690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6" name="Picture 2" descr="../images/verilog/vcount_tb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743" y="2895600"/>
            <a:ext cx="4607719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89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3707" name="Group 27"/>
          <p:cNvGrpSpPr>
            <a:grpSpLocks/>
          </p:cNvGrpSpPr>
          <p:nvPr/>
        </p:nvGrpSpPr>
        <p:grpSpPr bwMode="auto">
          <a:xfrm>
            <a:off x="6248400" y="1219200"/>
            <a:ext cx="2743200" cy="2362200"/>
            <a:chOff x="3888" y="768"/>
            <a:chExt cx="1728" cy="1488"/>
          </a:xfrm>
        </p:grpSpPr>
        <p:sp>
          <p:nvSpPr>
            <p:cNvPr id="1223702" name="Rectangle 22"/>
            <p:cNvSpPr>
              <a:spLocks noChangeArrowheads="1"/>
            </p:cNvSpPr>
            <p:nvPr/>
          </p:nvSpPr>
          <p:spPr bwMode="auto">
            <a:xfrm>
              <a:off x="3888" y="768"/>
              <a:ext cx="1728" cy="1488"/>
            </a:xfrm>
            <a:prstGeom prst="rect">
              <a:avLst/>
            </a:prstGeom>
            <a:solidFill>
              <a:srgbClr val="FFFFCC">
                <a:alpha val="82001"/>
              </a:srgbClr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/>
              <a:endParaRPr lang="en-US">
                <a:solidFill>
                  <a:srgbClr val="FFFF99"/>
                </a:solidFill>
              </a:endParaRPr>
            </a:p>
          </p:txBody>
        </p:sp>
        <p:sp>
          <p:nvSpPr>
            <p:cNvPr id="1223706" name="Text Box 26"/>
            <p:cNvSpPr txBox="1">
              <a:spLocks noChangeArrowheads="1"/>
            </p:cNvSpPr>
            <p:nvPr/>
          </p:nvSpPr>
          <p:spPr bwMode="auto">
            <a:xfrm>
              <a:off x="4704" y="768"/>
              <a:ext cx="536" cy="17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count4_tb</a:t>
              </a:r>
            </a:p>
          </p:txBody>
        </p:sp>
      </p:grpSp>
      <p:sp>
        <p:nvSpPr>
          <p:cNvPr id="12236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VHDL Testbench—count4_tb</a:t>
            </a:r>
          </a:p>
        </p:txBody>
      </p:sp>
      <p:pic>
        <p:nvPicPr>
          <p:cNvPr id="122368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1165225"/>
            <a:ext cx="6000750" cy="5006975"/>
          </a:xfrm>
          <a:prstGeom prst="rect">
            <a:avLst/>
          </a:prstGeom>
          <a:noFill/>
        </p:spPr>
      </p:pic>
      <p:grpSp>
        <p:nvGrpSpPr>
          <p:cNvPr id="1223705" name="Group 25"/>
          <p:cNvGrpSpPr>
            <a:grpSpLocks/>
          </p:cNvGrpSpPr>
          <p:nvPr/>
        </p:nvGrpSpPr>
        <p:grpSpPr bwMode="auto">
          <a:xfrm>
            <a:off x="6705600" y="1658938"/>
            <a:ext cx="2057400" cy="1846262"/>
            <a:chOff x="4224" y="912"/>
            <a:chExt cx="1296" cy="1163"/>
          </a:xfrm>
        </p:grpSpPr>
        <p:grpSp>
          <p:nvGrpSpPr>
            <p:cNvPr id="1223704" name="Group 24"/>
            <p:cNvGrpSpPr>
              <a:grpSpLocks/>
            </p:cNvGrpSpPr>
            <p:nvPr/>
          </p:nvGrpSpPr>
          <p:grpSpPr bwMode="auto">
            <a:xfrm>
              <a:off x="4224" y="912"/>
              <a:ext cx="1296" cy="1163"/>
              <a:chOff x="4224" y="912"/>
              <a:chExt cx="1296" cy="1163"/>
            </a:xfrm>
          </p:grpSpPr>
          <p:sp>
            <p:nvSpPr>
              <p:cNvPr id="1223687" name="Rectangle 7"/>
              <p:cNvSpPr>
                <a:spLocks noChangeArrowheads="1"/>
              </p:cNvSpPr>
              <p:nvPr/>
            </p:nvSpPr>
            <p:spPr bwMode="auto">
              <a:xfrm>
                <a:off x="4681" y="912"/>
                <a:ext cx="420" cy="953"/>
              </a:xfrm>
              <a:prstGeom prst="rect">
                <a:avLst/>
              </a:prstGeom>
              <a:solidFill>
                <a:schemeClr val="accent1">
                  <a:alpha val="22000"/>
                </a:schemeClr>
              </a:solidFill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3688" name="AutoShape 8"/>
              <p:cNvSpPr>
                <a:spLocks noChangeArrowheads="1"/>
              </p:cNvSpPr>
              <p:nvPr/>
            </p:nvSpPr>
            <p:spPr bwMode="auto">
              <a:xfrm rot="5400000">
                <a:off x="4661" y="1647"/>
                <a:ext cx="117" cy="77"/>
              </a:xfrm>
              <a:prstGeom prst="triangle">
                <a:avLst>
                  <a:gd name="adj" fmla="val 50000"/>
                </a:avLst>
              </a:prstGeom>
              <a:solidFill>
                <a:schemeClr val="accent1">
                  <a:alpha val="22000"/>
                </a:schemeClr>
              </a:solidFill>
              <a:ln w="12700" algn="ctr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3689" name="Line 9"/>
              <p:cNvSpPr>
                <a:spLocks noChangeShapeType="1"/>
              </p:cNvSpPr>
              <p:nvPr/>
            </p:nvSpPr>
            <p:spPr bwMode="auto">
              <a:xfrm>
                <a:off x="4300" y="1667"/>
                <a:ext cx="38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3690" name="Text Box 10"/>
              <p:cNvSpPr txBox="1">
                <a:spLocks noChangeArrowheads="1"/>
              </p:cNvSpPr>
              <p:nvPr/>
            </p:nvSpPr>
            <p:spPr bwMode="auto">
              <a:xfrm>
                <a:off x="4330" y="1541"/>
                <a:ext cx="298" cy="154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000"/>
                  <a:t>clock</a:t>
                </a:r>
              </a:p>
            </p:txBody>
          </p:sp>
          <p:sp>
            <p:nvSpPr>
              <p:cNvPr id="1223691" name="Line 11"/>
              <p:cNvSpPr>
                <a:spLocks noChangeShapeType="1"/>
              </p:cNvSpPr>
              <p:nvPr/>
            </p:nvSpPr>
            <p:spPr bwMode="auto">
              <a:xfrm>
                <a:off x="4308" y="1530"/>
                <a:ext cx="38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3692" name="Text Box 12"/>
              <p:cNvSpPr txBox="1">
                <a:spLocks noChangeArrowheads="1"/>
              </p:cNvSpPr>
              <p:nvPr/>
            </p:nvSpPr>
            <p:spPr bwMode="auto">
              <a:xfrm>
                <a:off x="4338" y="1405"/>
                <a:ext cx="289" cy="154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000"/>
                  <a:t>clear</a:t>
                </a:r>
              </a:p>
            </p:txBody>
          </p:sp>
          <p:cxnSp>
            <p:nvCxnSpPr>
              <p:cNvPr id="1223693" name="AutoShape 13"/>
              <p:cNvCxnSpPr>
                <a:cxnSpLocks noChangeShapeType="1"/>
                <a:endCxn id="1223687" idx="2"/>
              </p:cNvCxnSpPr>
              <p:nvPr/>
            </p:nvCxnSpPr>
            <p:spPr bwMode="auto">
              <a:xfrm flipV="1">
                <a:off x="4376" y="1865"/>
                <a:ext cx="515" cy="199"/>
              </a:xfrm>
              <a:prstGeom prst="bentConnector2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triangle" w="sm" len="sm"/>
              </a:ln>
              <a:effectLst/>
            </p:spPr>
          </p:cxnSp>
          <p:sp>
            <p:nvSpPr>
              <p:cNvPr id="1223694" name="Text Box 14"/>
              <p:cNvSpPr txBox="1">
                <a:spLocks noChangeArrowheads="1"/>
              </p:cNvSpPr>
              <p:nvPr/>
            </p:nvSpPr>
            <p:spPr bwMode="auto">
              <a:xfrm>
                <a:off x="4415" y="1921"/>
                <a:ext cx="354" cy="154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000"/>
                  <a:t>enable</a:t>
                </a:r>
              </a:p>
            </p:txBody>
          </p:sp>
          <p:sp>
            <p:nvSpPr>
              <p:cNvPr id="1223695" name="Line 15"/>
              <p:cNvSpPr>
                <a:spLocks noChangeShapeType="1"/>
              </p:cNvSpPr>
              <p:nvPr/>
            </p:nvSpPr>
            <p:spPr bwMode="auto">
              <a:xfrm>
                <a:off x="4308" y="1371"/>
                <a:ext cx="38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3696" name="Text Box 16"/>
              <p:cNvSpPr txBox="1">
                <a:spLocks noChangeArrowheads="1"/>
              </p:cNvSpPr>
              <p:nvPr/>
            </p:nvSpPr>
            <p:spPr bwMode="auto">
              <a:xfrm>
                <a:off x="4224" y="1246"/>
                <a:ext cx="504" cy="154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000"/>
                  <a:t>load_count</a:t>
                </a:r>
              </a:p>
            </p:txBody>
          </p:sp>
          <p:sp>
            <p:nvSpPr>
              <p:cNvPr id="1223697" name="Text Box 17"/>
              <p:cNvSpPr txBox="1">
                <a:spLocks noChangeArrowheads="1"/>
              </p:cNvSpPr>
              <p:nvPr/>
            </p:nvSpPr>
            <p:spPr bwMode="auto">
              <a:xfrm>
                <a:off x="4415" y="928"/>
                <a:ext cx="174" cy="154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000"/>
                  <a:t>D</a:t>
                </a:r>
              </a:p>
            </p:txBody>
          </p:sp>
          <p:sp>
            <p:nvSpPr>
              <p:cNvPr id="1223698" name="Line 18"/>
              <p:cNvSpPr>
                <a:spLocks noChangeShapeType="1"/>
              </p:cNvSpPr>
              <p:nvPr/>
            </p:nvSpPr>
            <p:spPr bwMode="auto">
              <a:xfrm>
                <a:off x="4262" y="1071"/>
                <a:ext cx="419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3699" name="Text Box 19"/>
              <p:cNvSpPr txBox="1">
                <a:spLocks noChangeArrowheads="1"/>
              </p:cNvSpPr>
              <p:nvPr/>
            </p:nvSpPr>
            <p:spPr bwMode="auto">
              <a:xfrm>
                <a:off x="5253" y="1206"/>
                <a:ext cx="178" cy="154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000"/>
                  <a:t>Q</a:t>
                </a:r>
              </a:p>
            </p:txBody>
          </p:sp>
          <p:sp>
            <p:nvSpPr>
              <p:cNvPr id="1223700" name="Line 20"/>
              <p:cNvSpPr>
                <a:spLocks noChangeShapeType="1"/>
              </p:cNvSpPr>
              <p:nvPr/>
            </p:nvSpPr>
            <p:spPr bwMode="auto">
              <a:xfrm>
                <a:off x="5101" y="1349"/>
                <a:ext cx="419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23703" name="Text Box 23"/>
            <p:cNvSpPr txBox="1">
              <a:spLocks noChangeArrowheads="1"/>
            </p:cNvSpPr>
            <p:nvPr/>
          </p:nvSpPr>
          <p:spPr bwMode="auto">
            <a:xfrm>
              <a:off x="4704" y="960"/>
              <a:ext cx="354" cy="154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000"/>
                <a:t>count4</a:t>
              </a:r>
            </a:p>
          </p:txBody>
        </p:sp>
      </p:grp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6477000" y="2667000"/>
            <a:ext cx="381000" cy="381000"/>
          </a:xfrm>
          <a:prstGeom prst="rect">
            <a:avLst/>
          </a:prstGeom>
          <a:solidFill>
            <a:srgbClr val="FF0000">
              <a:alpha val="22000"/>
            </a:srgbClr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r>
              <a:rPr lang="en-US" sz="1100" dirty="0" err="1"/>
              <a:t>Clk</a:t>
            </a:r>
            <a:r>
              <a:rPr lang="en-US" sz="1100" dirty="0"/>
              <a:t> </a:t>
            </a:r>
          </a:p>
          <a:p>
            <a:r>
              <a:rPr lang="en-US" sz="1050" dirty="0"/>
              <a:t>gen</a:t>
            </a:r>
            <a:endParaRPr lang="en-US" sz="11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ECNG 4104        Ch. 1: ASIC/FPGA Design Flow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Abou-Auf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Fall </a:t>
            </a:r>
            <a:r>
              <a:rPr lang="is-IS" dirty="0"/>
              <a:t>2018</a:t>
            </a:r>
            <a:r>
              <a:rPr lang="en-US" dirty="0"/>
              <a:t>              Slide </a:t>
            </a:r>
            <a:fld id="{E696E80F-9B79-426C-8191-BC04B8C22F1A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77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Count4 – Simulation waveform</a:t>
            </a:r>
          </a:p>
        </p:txBody>
      </p:sp>
      <p:pic>
        <p:nvPicPr>
          <p:cNvPr id="1216515" name="Picture 3" descr="count4_rtl_wave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2057400"/>
            <a:ext cx="9144000" cy="2514600"/>
          </a:xfrm>
          <a:noFill/>
          <a:ln/>
        </p:spPr>
      </p:pic>
      <p:sp>
        <p:nvSpPr>
          <p:cNvPr id="1216516" name="Text Box 4"/>
          <p:cNvSpPr txBox="1">
            <a:spLocks noChangeArrowheads="1"/>
          </p:cNvSpPr>
          <p:nvPr/>
        </p:nvSpPr>
        <p:spPr bwMode="auto">
          <a:xfrm>
            <a:off x="3581400" y="5715000"/>
            <a:ext cx="99218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3366FF"/>
                </a:solidFill>
                <a:latin typeface="Tahoma" pitchFamily="34" charset="0"/>
              </a:rPr>
              <a:t>Parallel</a:t>
            </a:r>
          </a:p>
          <a:p>
            <a:r>
              <a:rPr lang="en-US" sz="2000">
                <a:solidFill>
                  <a:srgbClr val="3366FF"/>
                </a:solidFill>
                <a:latin typeface="Tahoma" pitchFamily="34" charset="0"/>
              </a:rPr>
              <a:t>Load</a:t>
            </a:r>
          </a:p>
        </p:txBody>
      </p:sp>
      <p:sp>
        <p:nvSpPr>
          <p:cNvPr id="1216517" name="Line 5"/>
          <p:cNvSpPr>
            <a:spLocks noChangeShapeType="1"/>
          </p:cNvSpPr>
          <p:nvPr/>
        </p:nvSpPr>
        <p:spPr bwMode="auto">
          <a:xfrm flipV="1">
            <a:off x="4038600" y="3657600"/>
            <a:ext cx="0" cy="1981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16518" name="Text Box 6"/>
          <p:cNvSpPr txBox="1">
            <a:spLocks noChangeArrowheads="1"/>
          </p:cNvSpPr>
          <p:nvPr/>
        </p:nvSpPr>
        <p:spPr bwMode="auto">
          <a:xfrm>
            <a:off x="4419600" y="5257800"/>
            <a:ext cx="11826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3366FF"/>
                </a:solidFill>
                <a:latin typeface="Tahoma" pitchFamily="34" charset="0"/>
              </a:rPr>
              <a:t>Counting</a:t>
            </a:r>
          </a:p>
        </p:txBody>
      </p:sp>
      <p:sp>
        <p:nvSpPr>
          <p:cNvPr id="1216519" name="Line 7"/>
          <p:cNvSpPr>
            <a:spLocks noChangeShapeType="1"/>
          </p:cNvSpPr>
          <p:nvPr/>
        </p:nvSpPr>
        <p:spPr bwMode="auto">
          <a:xfrm flipH="1" flipV="1">
            <a:off x="5029200" y="3657600"/>
            <a:ext cx="1524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16520" name="Text Box 8"/>
          <p:cNvSpPr txBox="1">
            <a:spLocks noChangeArrowheads="1"/>
          </p:cNvSpPr>
          <p:nvPr/>
        </p:nvSpPr>
        <p:spPr bwMode="auto">
          <a:xfrm>
            <a:off x="2803525" y="4883150"/>
            <a:ext cx="7540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3366FF"/>
                </a:solidFill>
                <a:latin typeface="Tahoma" pitchFamily="34" charset="0"/>
              </a:rPr>
              <a:t>Clear</a:t>
            </a:r>
          </a:p>
        </p:txBody>
      </p:sp>
      <p:sp>
        <p:nvSpPr>
          <p:cNvPr id="1216521" name="Line 9"/>
          <p:cNvSpPr>
            <a:spLocks noChangeShapeType="1"/>
          </p:cNvSpPr>
          <p:nvPr/>
        </p:nvSpPr>
        <p:spPr bwMode="auto">
          <a:xfrm flipV="1">
            <a:off x="3048000" y="3657600"/>
            <a:ext cx="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16522" name="Line 10"/>
          <p:cNvSpPr>
            <a:spLocks noChangeShapeType="1"/>
          </p:cNvSpPr>
          <p:nvPr/>
        </p:nvSpPr>
        <p:spPr bwMode="auto">
          <a:xfrm flipV="1">
            <a:off x="5181600" y="3657600"/>
            <a:ext cx="533400" cy="160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16523" name="Line 11"/>
          <p:cNvSpPr>
            <a:spLocks noChangeShapeType="1"/>
          </p:cNvSpPr>
          <p:nvPr/>
        </p:nvSpPr>
        <p:spPr bwMode="auto">
          <a:xfrm flipV="1">
            <a:off x="5181600" y="3581400"/>
            <a:ext cx="12954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16524" name="Line 12"/>
          <p:cNvSpPr>
            <a:spLocks noChangeShapeType="1"/>
          </p:cNvSpPr>
          <p:nvPr/>
        </p:nvSpPr>
        <p:spPr bwMode="auto">
          <a:xfrm flipV="1">
            <a:off x="5181600" y="3581400"/>
            <a:ext cx="21336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16525" name="Line 13"/>
          <p:cNvSpPr>
            <a:spLocks noChangeShapeType="1"/>
          </p:cNvSpPr>
          <p:nvPr/>
        </p:nvSpPr>
        <p:spPr bwMode="auto">
          <a:xfrm flipV="1">
            <a:off x="5181600" y="3581400"/>
            <a:ext cx="28956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ECNG 4104        Ch. 1: ASIC/FPGA Design Flow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Abou-Auf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Fall </a:t>
            </a:r>
            <a:r>
              <a:rPr lang="is-IS" dirty="0"/>
              <a:t>2018</a:t>
            </a:r>
            <a:r>
              <a:rPr lang="en-US" dirty="0"/>
              <a:t>              Slide </a:t>
            </a:r>
            <a:fld id="{41FAB716-1745-4B9B-B847-4553332D690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20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 </a:t>
            </a:r>
            <a:r>
              <a:rPr lang="en-US"/>
              <a:t>is about… </a:t>
            </a:r>
            <a:endParaRPr lang="en-US" dirty="0"/>
          </a:p>
        </p:txBody>
      </p:sp>
      <p:pic>
        <p:nvPicPr>
          <p:cNvPr id="16386" name="Picture 2" descr="http://www.ece.vt.edu/news/ar11/images/onchipfingerprints-chip9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80789"/>
            <a:ext cx="7848600" cy="522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Abou-Auf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09DC7881-0061-47CF-A9DD-AC20AC76E54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ECNG 4104        Ch. 1: ASIC/FPGA Design Flow</a:t>
            </a:r>
          </a:p>
        </p:txBody>
      </p:sp>
    </p:spTree>
    <p:extLst>
      <p:ext uri="{BB962C8B-B14F-4D97-AF65-F5344CB8AC3E}">
        <p14:creationId xmlns:p14="http://schemas.microsoft.com/office/powerpoint/2010/main" val="132756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Senior ASIC Design Engineer Salary (US)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ECNG 4104        Ch. 1: ASIC/FPGA Design Flow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Abou-Auf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Fall </a:t>
            </a:r>
            <a:r>
              <a:rPr lang="is-IS" dirty="0"/>
              <a:t>2018</a:t>
            </a:r>
            <a:r>
              <a:rPr lang="en-US" dirty="0"/>
              <a:t>               Slide </a:t>
            </a:r>
            <a:fld id="{09DC7881-0061-47CF-A9DD-AC20AC76E54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073889"/>
            <a:ext cx="6858000" cy="532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4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8261" name="Picture 5" descr="sedr42021_A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524000"/>
            <a:ext cx="3540125" cy="263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48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VLSI Fabrication Flow</a:t>
            </a:r>
            <a:endParaRPr lang="en-US" dirty="0"/>
          </a:p>
        </p:txBody>
      </p:sp>
      <p:pic>
        <p:nvPicPr>
          <p:cNvPr id="1248262" name="Picture 6" descr="PentiumI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143000"/>
            <a:ext cx="265430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48263" name="Picture 7" descr="sedr42021_A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343400"/>
            <a:ext cx="271145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48268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632325"/>
            <a:ext cx="2071688" cy="153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48269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743200"/>
            <a:ext cx="1423988" cy="151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9"/>
          <a:srcRect r="20275" b="7813"/>
          <a:stretch/>
        </p:blipFill>
        <p:spPr>
          <a:xfrm>
            <a:off x="6283406" y="4191000"/>
            <a:ext cx="2784394" cy="214251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ECNG 4104        Ch. 1: ASIC/FPGA Design Flow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Abou-Auf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Fall </a:t>
            </a:r>
            <a:r>
              <a:rPr lang="is-IS" dirty="0"/>
              <a:t>2018</a:t>
            </a:r>
            <a:r>
              <a:rPr lang="en-US" dirty="0"/>
              <a:t>               Slide </a:t>
            </a:r>
            <a:fld id="{09DC7881-0061-47CF-A9DD-AC20AC76E54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990600"/>
            <a:ext cx="2421926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4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Semiconductor Photolithography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ECNG 4104        Ch. 1: ASIC/FPGA Design Flow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Abou-Auf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Fall </a:t>
            </a:r>
            <a:r>
              <a:rPr lang="is-IS" dirty="0"/>
              <a:t>2018</a:t>
            </a:r>
            <a:r>
              <a:rPr lang="en-US" dirty="0"/>
              <a:t>               Slide </a:t>
            </a:r>
            <a:fld id="{09DC7881-0061-47CF-A9DD-AC20AC76E54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050" name="Picture 2" descr="http://2.bp.blogspot.com/-N_p4mjHaC18/Umd4sZQIf9I/AAAAAAAAA5o/OAvI4CX6_qg/s1600/process.jpg">
            <a:extLst>
              <a:ext uri="{FF2B5EF4-FFF2-40B4-BE49-F238E27FC236}">
                <a16:creationId xmlns:a16="http://schemas.microsoft.com/office/drawing/2014/main" id="{7AD5D721-5AEB-4365-A353-E70374183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309687"/>
            <a:ext cx="6248400" cy="505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85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22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772400" cy="762000"/>
          </a:xfrm>
        </p:spPr>
        <p:txBody>
          <a:bodyPr/>
          <a:lstStyle/>
          <a:p>
            <a:r>
              <a:rPr lang="en-US" dirty="0"/>
              <a:t>Digital Chip Fabrication Choices—Mask Driven</a:t>
            </a:r>
          </a:p>
        </p:txBody>
      </p:sp>
      <p:sp>
        <p:nvSpPr>
          <p:cNvPr id="1204228" name="AutoShape 4"/>
          <p:cNvSpPr>
            <a:spLocks noChangeAspect="1" noChangeArrowheads="1" noTextEdit="1"/>
          </p:cNvSpPr>
          <p:nvPr/>
        </p:nvSpPr>
        <p:spPr bwMode="auto">
          <a:xfrm>
            <a:off x="990600" y="1257300"/>
            <a:ext cx="7315200" cy="321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04229" name="Rectangle 5"/>
          <p:cNvSpPr>
            <a:spLocks noChangeArrowheads="1"/>
          </p:cNvSpPr>
          <p:nvPr/>
        </p:nvSpPr>
        <p:spPr bwMode="auto">
          <a:xfrm>
            <a:off x="4757738" y="3627438"/>
            <a:ext cx="1625600" cy="69373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04230" name="Rectangle 6"/>
          <p:cNvSpPr>
            <a:spLocks noChangeArrowheads="1"/>
          </p:cNvSpPr>
          <p:nvPr/>
        </p:nvSpPr>
        <p:spPr bwMode="auto">
          <a:xfrm>
            <a:off x="4718050" y="3587750"/>
            <a:ext cx="1625600" cy="687388"/>
          </a:xfrm>
          <a:prstGeom prst="rect">
            <a:avLst/>
          </a:prstGeom>
          <a:solidFill>
            <a:srgbClr val="BFBFB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04231" name="Rectangle 7"/>
          <p:cNvSpPr>
            <a:spLocks noChangeArrowheads="1"/>
          </p:cNvSpPr>
          <p:nvPr/>
        </p:nvSpPr>
        <p:spPr bwMode="auto">
          <a:xfrm>
            <a:off x="6659563" y="3627438"/>
            <a:ext cx="1627187" cy="693737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04232" name="Rectangle 8"/>
          <p:cNvSpPr>
            <a:spLocks noChangeArrowheads="1"/>
          </p:cNvSpPr>
          <p:nvPr/>
        </p:nvSpPr>
        <p:spPr bwMode="auto">
          <a:xfrm>
            <a:off x="6621463" y="3587750"/>
            <a:ext cx="1625600" cy="687388"/>
          </a:xfrm>
          <a:prstGeom prst="rect">
            <a:avLst/>
          </a:prstGeom>
          <a:solidFill>
            <a:srgbClr val="BFBFB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04233" name="Rectangle 9"/>
          <p:cNvSpPr>
            <a:spLocks noChangeArrowheads="1"/>
          </p:cNvSpPr>
          <p:nvPr/>
        </p:nvSpPr>
        <p:spPr bwMode="auto">
          <a:xfrm>
            <a:off x="2444750" y="1182688"/>
            <a:ext cx="4287838" cy="4222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04234" name="Rectangle 10"/>
          <p:cNvSpPr>
            <a:spLocks noChangeArrowheads="1"/>
          </p:cNvSpPr>
          <p:nvPr/>
        </p:nvSpPr>
        <p:spPr bwMode="auto">
          <a:xfrm>
            <a:off x="2398713" y="1143000"/>
            <a:ext cx="4294187" cy="422275"/>
          </a:xfrm>
          <a:prstGeom prst="rect">
            <a:avLst/>
          </a:prstGeom>
          <a:solidFill>
            <a:srgbClr val="BFBFB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04235" name="Rectangle 11"/>
          <p:cNvSpPr>
            <a:spLocks noChangeArrowheads="1"/>
          </p:cNvSpPr>
          <p:nvPr/>
        </p:nvSpPr>
        <p:spPr bwMode="auto">
          <a:xfrm>
            <a:off x="2001838" y="2001838"/>
            <a:ext cx="1625600" cy="4222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04236" name="Rectangle 12"/>
          <p:cNvSpPr>
            <a:spLocks noChangeArrowheads="1"/>
          </p:cNvSpPr>
          <p:nvPr/>
        </p:nvSpPr>
        <p:spPr bwMode="auto">
          <a:xfrm>
            <a:off x="1962150" y="1962150"/>
            <a:ext cx="1625600" cy="422275"/>
          </a:xfrm>
          <a:prstGeom prst="rect">
            <a:avLst/>
          </a:prstGeom>
          <a:solidFill>
            <a:srgbClr val="BFBFB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04237" name="Rectangle 13"/>
          <p:cNvSpPr>
            <a:spLocks noChangeArrowheads="1"/>
          </p:cNvSpPr>
          <p:nvPr/>
        </p:nvSpPr>
        <p:spPr bwMode="auto">
          <a:xfrm>
            <a:off x="2001838" y="2814638"/>
            <a:ext cx="1625600" cy="4222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04238" name="Rectangle 14"/>
          <p:cNvSpPr>
            <a:spLocks noChangeArrowheads="1"/>
          </p:cNvSpPr>
          <p:nvPr/>
        </p:nvSpPr>
        <p:spPr bwMode="auto">
          <a:xfrm>
            <a:off x="1962150" y="2774950"/>
            <a:ext cx="1625600" cy="422275"/>
          </a:xfrm>
          <a:prstGeom prst="rect">
            <a:avLst/>
          </a:prstGeom>
          <a:solidFill>
            <a:srgbClr val="BFBFB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04243" name="Rectangle 19"/>
          <p:cNvSpPr>
            <a:spLocks noChangeArrowheads="1"/>
          </p:cNvSpPr>
          <p:nvPr/>
        </p:nvSpPr>
        <p:spPr bwMode="auto">
          <a:xfrm>
            <a:off x="3865563" y="2001838"/>
            <a:ext cx="1625600" cy="4222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04244" name="Rectangle 20"/>
          <p:cNvSpPr>
            <a:spLocks noChangeArrowheads="1"/>
          </p:cNvSpPr>
          <p:nvPr/>
        </p:nvSpPr>
        <p:spPr bwMode="auto">
          <a:xfrm>
            <a:off x="3819525" y="1962150"/>
            <a:ext cx="1625600" cy="422275"/>
          </a:xfrm>
          <a:prstGeom prst="rect">
            <a:avLst/>
          </a:prstGeom>
          <a:solidFill>
            <a:srgbClr val="BFBFB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04245" name="Rectangle 21"/>
          <p:cNvSpPr>
            <a:spLocks noChangeArrowheads="1"/>
          </p:cNvSpPr>
          <p:nvPr/>
        </p:nvSpPr>
        <p:spPr bwMode="auto">
          <a:xfrm>
            <a:off x="5689600" y="2814638"/>
            <a:ext cx="1625600" cy="4222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04246" name="Rectangle 22"/>
          <p:cNvSpPr>
            <a:spLocks noChangeArrowheads="1"/>
          </p:cNvSpPr>
          <p:nvPr/>
        </p:nvSpPr>
        <p:spPr bwMode="auto">
          <a:xfrm>
            <a:off x="5649913" y="2774950"/>
            <a:ext cx="1625600" cy="422275"/>
          </a:xfrm>
          <a:prstGeom prst="rect">
            <a:avLst/>
          </a:prstGeom>
          <a:solidFill>
            <a:srgbClr val="BFBFB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04247" name="Rectangle 23"/>
          <p:cNvSpPr>
            <a:spLocks noChangeArrowheads="1"/>
          </p:cNvSpPr>
          <p:nvPr/>
        </p:nvSpPr>
        <p:spPr bwMode="auto">
          <a:xfrm>
            <a:off x="2417763" y="2047875"/>
            <a:ext cx="6572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500">
                <a:solidFill>
                  <a:srgbClr val="000000"/>
                </a:solidFill>
              </a:rPr>
              <a:t>Custom</a:t>
            </a:r>
            <a:endParaRPr lang="en-US" sz="2000" i="1"/>
          </a:p>
        </p:txBody>
      </p:sp>
      <p:sp>
        <p:nvSpPr>
          <p:cNvPr id="1204252" name="Rectangle 28"/>
          <p:cNvSpPr>
            <a:spLocks noChangeArrowheads="1"/>
          </p:cNvSpPr>
          <p:nvPr/>
        </p:nvSpPr>
        <p:spPr bwMode="auto">
          <a:xfrm>
            <a:off x="2287588" y="2859088"/>
            <a:ext cx="914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500">
                <a:solidFill>
                  <a:srgbClr val="000000"/>
                </a:solidFill>
              </a:rPr>
              <a:t>Cell-based</a:t>
            </a:r>
            <a:endParaRPr lang="en-US" sz="2000" i="1"/>
          </a:p>
        </p:txBody>
      </p:sp>
      <p:sp>
        <p:nvSpPr>
          <p:cNvPr id="1204253" name="Rectangle 29"/>
          <p:cNvSpPr>
            <a:spLocks noChangeArrowheads="1"/>
          </p:cNvSpPr>
          <p:nvPr/>
        </p:nvSpPr>
        <p:spPr bwMode="auto">
          <a:xfrm>
            <a:off x="4965700" y="3689350"/>
            <a:ext cx="10287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500">
                <a:solidFill>
                  <a:srgbClr val="000000"/>
                </a:solidFill>
              </a:rPr>
              <a:t>Pre-diffused</a:t>
            </a:r>
            <a:endParaRPr lang="en-US" sz="2000" i="1"/>
          </a:p>
        </p:txBody>
      </p:sp>
      <p:sp>
        <p:nvSpPr>
          <p:cNvPr id="1204254" name="Rectangle 30"/>
          <p:cNvSpPr>
            <a:spLocks noChangeArrowheads="1"/>
          </p:cNvSpPr>
          <p:nvPr/>
        </p:nvSpPr>
        <p:spPr bwMode="auto">
          <a:xfrm>
            <a:off x="4878388" y="3924300"/>
            <a:ext cx="1143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500">
                <a:solidFill>
                  <a:srgbClr val="000000"/>
                </a:solidFill>
              </a:rPr>
              <a:t>(Gate Arrays)</a:t>
            </a:r>
            <a:endParaRPr lang="en-US" sz="2000" i="1"/>
          </a:p>
        </p:txBody>
      </p:sp>
      <p:sp>
        <p:nvSpPr>
          <p:cNvPr id="1204255" name="Rectangle 31"/>
          <p:cNvSpPr>
            <a:spLocks noChangeArrowheads="1"/>
          </p:cNvSpPr>
          <p:nvPr/>
        </p:nvSpPr>
        <p:spPr bwMode="auto">
          <a:xfrm>
            <a:off x="6980238" y="3689350"/>
            <a:ext cx="817562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500">
                <a:solidFill>
                  <a:srgbClr val="000000"/>
                </a:solidFill>
              </a:rPr>
              <a:t>Pre-wired</a:t>
            </a:r>
            <a:endParaRPr lang="en-US" sz="2000" i="1"/>
          </a:p>
        </p:txBody>
      </p:sp>
      <p:sp>
        <p:nvSpPr>
          <p:cNvPr id="1204256" name="Rectangle 32"/>
          <p:cNvSpPr>
            <a:spLocks noChangeArrowheads="1"/>
          </p:cNvSpPr>
          <p:nvPr/>
        </p:nvSpPr>
        <p:spPr bwMode="auto">
          <a:xfrm>
            <a:off x="6973888" y="3924300"/>
            <a:ext cx="776287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</a:rPr>
              <a:t>(FPGA's)</a:t>
            </a:r>
            <a:endParaRPr lang="en-US" sz="2000" i="1" dirty="0"/>
          </a:p>
        </p:txBody>
      </p:sp>
      <p:sp>
        <p:nvSpPr>
          <p:cNvPr id="1204257" name="Rectangle 33"/>
          <p:cNvSpPr>
            <a:spLocks noChangeArrowheads="1"/>
          </p:cNvSpPr>
          <p:nvPr/>
        </p:nvSpPr>
        <p:spPr bwMode="auto">
          <a:xfrm>
            <a:off x="5884863" y="2859088"/>
            <a:ext cx="1039812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500">
                <a:solidFill>
                  <a:srgbClr val="000000"/>
                </a:solidFill>
              </a:rPr>
              <a:t>Array-based</a:t>
            </a:r>
            <a:endParaRPr lang="en-US" sz="2000" i="1"/>
          </a:p>
        </p:txBody>
      </p:sp>
      <p:sp>
        <p:nvSpPr>
          <p:cNvPr id="1204258" name="Rectangle 34"/>
          <p:cNvSpPr>
            <a:spLocks noChangeArrowheads="1"/>
          </p:cNvSpPr>
          <p:nvPr/>
        </p:nvSpPr>
        <p:spPr bwMode="auto">
          <a:xfrm>
            <a:off x="4076700" y="2047875"/>
            <a:ext cx="104933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500">
                <a:solidFill>
                  <a:srgbClr val="000000"/>
                </a:solidFill>
              </a:rPr>
              <a:t>Semicustom</a:t>
            </a:r>
            <a:endParaRPr lang="en-US" sz="2000" i="1"/>
          </a:p>
        </p:txBody>
      </p:sp>
      <p:sp>
        <p:nvSpPr>
          <p:cNvPr id="1204259" name="Rectangle 35"/>
          <p:cNvSpPr>
            <a:spLocks noChangeArrowheads="1"/>
          </p:cNvSpPr>
          <p:nvPr/>
        </p:nvSpPr>
        <p:spPr bwMode="auto">
          <a:xfrm>
            <a:off x="2540000" y="1230313"/>
            <a:ext cx="355441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500">
                <a:solidFill>
                  <a:srgbClr val="000000"/>
                </a:solidFill>
              </a:rPr>
              <a:t>Digital Circuit Implementation Approaches</a:t>
            </a:r>
            <a:endParaRPr lang="en-US" sz="2000" i="1"/>
          </a:p>
        </p:txBody>
      </p:sp>
      <p:sp>
        <p:nvSpPr>
          <p:cNvPr id="1204260" name="Line 36"/>
          <p:cNvSpPr>
            <a:spLocks noChangeShapeType="1"/>
          </p:cNvSpPr>
          <p:nvPr/>
        </p:nvSpPr>
        <p:spPr bwMode="auto">
          <a:xfrm>
            <a:off x="4584700" y="1604963"/>
            <a:ext cx="1588" cy="179387"/>
          </a:xfrm>
          <a:prstGeom prst="line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04261" name="Freeform 37"/>
          <p:cNvSpPr>
            <a:spLocks/>
          </p:cNvSpPr>
          <p:nvPr/>
        </p:nvSpPr>
        <p:spPr bwMode="auto">
          <a:xfrm>
            <a:off x="2774950" y="1784350"/>
            <a:ext cx="1909763" cy="177800"/>
          </a:xfrm>
          <a:custGeom>
            <a:avLst/>
            <a:gdLst/>
            <a:ahLst/>
            <a:cxnLst>
              <a:cxn ang="0">
                <a:pos x="0" y="112"/>
              </a:cxn>
              <a:cxn ang="0">
                <a:pos x="0" y="0"/>
              </a:cxn>
              <a:cxn ang="0">
                <a:pos x="1203" y="0"/>
              </a:cxn>
              <a:cxn ang="0">
                <a:pos x="1203" y="112"/>
              </a:cxn>
            </a:cxnLst>
            <a:rect l="0" t="0" r="r" b="b"/>
            <a:pathLst>
              <a:path w="1203" h="112">
                <a:moveTo>
                  <a:pt x="0" y="112"/>
                </a:moveTo>
                <a:lnTo>
                  <a:pt x="0" y="0"/>
                </a:lnTo>
                <a:lnTo>
                  <a:pt x="1203" y="0"/>
                </a:lnTo>
                <a:lnTo>
                  <a:pt x="1203" y="112"/>
                </a:lnTo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04262" name="Line 38"/>
          <p:cNvSpPr>
            <a:spLocks noChangeShapeType="1"/>
          </p:cNvSpPr>
          <p:nvPr/>
        </p:nvSpPr>
        <p:spPr bwMode="auto">
          <a:xfrm flipV="1">
            <a:off x="4632325" y="2424113"/>
            <a:ext cx="1588" cy="173037"/>
          </a:xfrm>
          <a:prstGeom prst="line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04263" name="Freeform 39"/>
          <p:cNvSpPr>
            <a:spLocks/>
          </p:cNvSpPr>
          <p:nvPr/>
        </p:nvSpPr>
        <p:spPr bwMode="auto">
          <a:xfrm>
            <a:off x="2781300" y="2597150"/>
            <a:ext cx="3700463" cy="177800"/>
          </a:xfrm>
          <a:custGeom>
            <a:avLst/>
            <a:gdLst/>
            <a:ahLst/>
            <a:cxnLst>
              <a:cxn ang="0">
                <a:pos x="0" y="112"/>
              </a:cxn>
              <a:cxn ang="0">
                <a:pos x="0" y="0"/>
              </a:cxn>
              <a:cxn ang="0">
                <a:pos x="2331" y="0"/>
              </a:cxn>
              <a:cxn ang="0">
                <a:pos x="2331" y="112"/>
              </a:cxn>
            </a:cxnLst>
            <a:rect l="0" t="0" r="r" b="b"/>
            <a:pathLst>
              <a:path w="2331" h="112">
                <a:moveTo>
                  <a:pt x="0" y="112"/>
                </a:moveTo>
                <a:lnTo>
                  <a:pt x="0" y="0"/>
                </a:lnTo>
                <a:lnTo>
                  <a:pt x="2331" y="0"/>
                </a:lnTo>
                <a:lnTo>
                  <a:pt x="2331" y="112"/>
                </a:lnTo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04267" name="Line 43"/>
          <p:cNvSpPr>
            <a:spLocks noChangeShapeType="1"/>
          </p:cNvSpPr>
          <p:nvPr/>
        </p:nvSpPr>
        <p:spPr bwMode="auto">
          <a:xfrm flipV="1">
            <a:off x="6481763" y="3236913"/>
            <a:ext cx="1587" cy="173037"/>
          </a:xfrm>
          <a:prstGeom prst="line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04268" name="Freeform 44"/>
          <p:cNvSpPr>
            <a:spLocks/>
          </p:cNvSpPr>
          <p:nvPr/>
        </p:nvSpPr>
        <p:spPr bwMode="auto">
          <a:xfrm>
            <a:off x="5530850" y="3409950"/>
            <a:ext cx="950913" cy="177800"/>
          </a:xfrm>
          <a:custGeom>
            <a:avLst/>
            <a:gdLst/>
            <a:ahLst/>
            <a:cxnLst>
              <a:cxn ang="0">
                <a:pos x="0" y="112"/>
              </a:cxn>
              <a:cxn ang="0">
                <a:pos x="0" y="0"/>
              </a:cxn>
              <a:cxn ang="0">
                <a:pos x="599" y="0"/>
              </a:cxn>
            </a:cxnLst>
            <a:rect l="0" t="0" r="r" b="b"/>
            <a:pathLst>
              <a:path w="599" h="112">
                <a:moveTo>
                  <a:pt x="0" y="112"/>
                </a:moveTo>
                <a:lnTo>
                  <a:pt x="0" y="0"/>
                </a:lnTo>
                <a:lnTo>
                  <a:pt x="599" y="0"/>
                </a:lnTo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04269" name="Freeform 45"/>
          <p:cNvSpPr>
            <a:spLocks/>
          </p:cNvSpPr>
          <p:nvPr/>
        </p:nvSpPr>
        <p:spPr bwMode="auto">
          <a:xfrm>
            <a:off x="6481763" y="3409950"/>
            <a:ext cx="952500" cy="177800"/>
          </a:xfrm>
          <a:custGeom>
            <a:avLst/>
            <a:gdLst/>
            <a:ahLst/>
            <a:cxnLst>
              <a:cxn ang="0">
                <a:pos x="600" y="112"/>
              </a:cxn>
              <a:cxn ang="0">
                <a:pos x="600" y="0"/>
              </a:cxn>
              <a:cxn ang="0">
                <a:pos x="0" y="0"/>
              </a:cxn>
            </a:cxnLst>
            <a:rect l="0" t="0" r="r" b="b"/>
            <a:pathLst>
              <a:path w="600" h="112">
                <a:moveTo>
                  <a:pt x="600" y="112"/>
                </a:moveTo>
                <a:lnTo>
                  <a:pt x="600" y="0"/>
                </a:lnTo>
                <a:lnTo>
                  <a:pt x="0" y="0"/>
                </a:lnTo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1204272" name="Group 48"/>
          <p:cNvGrpSpPr>
            <a:grpSpLocks/>
          </p:cNvGrpSpPr>
          <p:nvPr/>
        </p:nvGrpSpPr>
        <p:grpSpPr bwMode="auto">
          <a:xfrm>
            <a:off x="304800" y="3733803"/>
            <a:ext cx="2895600" cy="2457452"/>
            <a:chOff x="144" y="2208"/>
            <a:chExt cx="1824" cy="1548"/>
          </a:xfrm>
        </p:grpSpPr>
        <p:pic>
          <p:nvPicPr>
            <p:cNvPr id="1204273" name="Picture 49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44" y="2208"/>
              <a:ext cx="1824" cy="128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</p:pic>
        <p:sp>
          <p:nvSpPr>
            <p:cNvPr id="1204274" name="Text Box 50"/>
            <p:cNvSpPr txBox="1">
              <a:spLocks noChangeArrowheads="1"/>
            </p:cNvSpPr>
            <p:nvPr/>
          </p:nvSpPr>
          <p:spPr bwMode="auto">
            <a:xfrm>
              <a:off x="1104" y="3504"/>
              <a:ext cx="494" cy="25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ASIC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04275" name="Group 51"/>
          <p:cNvGrpSpPr>
            <a:grpSpLocks/>
          </p:cNvGrpSpPr>
          <p:nvPr/>
        </p:nvGrpSpPr>
        <p:grpSpPr bwMode="auto">
          <a:xfrm>
            <a:off x="5943600" y="4419600"/>
            <a:ext cx="2819400" cy="1876425"/>
            <a:chOff x="3744" y="2784"/>
            <a:chExt cx="1776" cy="1182"/>
          </a:xfrm>
        </p:grpSpPr>
        <p:pic>
          <p:nvPicPr>
            <p:cNvPr id="1204276" name="Picture 5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744" y="2784"/>
              <a:ext cx="1776" cy="118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</p:pic>
        <p:sp>
          <p:nvSpPr>
            <p:cNvPr id="1204277" name="Text Box 53"/>
            <p:cNvSpPr txBox="1">
              <a:spLocks noChangeArrowheads="1"/>
            </p:cNvSpPr>
            <p:nvPr/>
          </p:nvSpPr>
          <p:spPr bwMode="auto">
            <a:xfrm>
              <a:off x="3792" y="3312"/>
              <a:ext cx="468" cy="21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FPGA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1295400"/>
            <a:ext cx="1644933" cy="1413827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ECNG 4104        Ch. 1: ASIC/FPGA Design Flow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Abou-Auf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Fall </a:t>
            </a:r>
            <a:r>
              <a:rPr lang="is-IS" dirty="0"/>
              <a:t>2018</a:t>
            </a:r>
            <a:r>
              <a:rPr lang="en-US" dirty="0"/>
              <a:t>               Slide </a:t>
            </a:r>
            <a:fld id="{09DC7881-0061-47CF-A9DD-AC20AC76E54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76143" y="5743187"/>
            <a:ext cx="1846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Cell-Based ASIC Design Flow</a:t>
            </a:r>
          </a:p>
        </p:txBody>
      </p:sp>
      <p:sp>
        <p:nvSpPr>
          <p:cNvPr id="1242115" name="Rectangle 3"/>
          <p:cNvSpPr>
            <a:spLocks noChangeArrowheads="1"/>
          </p:cNvSpPr>
          <p:nvPr/>
        </p:nvSpPr>
        <p:spPr bwMode="auto">
          <a:xfrm>
            <a:off x="4752975" y="1143000"/>
            <a:ext cx="1619250" cy="863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/>
              <a:t>RTL</a:t>
            </a:r>
          </a:p>
          <a:p>
            <a:pPr algn="ctr" eaLnBrk="1" hangingPunct="1"/>
            <a:r>
              <a:rPr lang="en-US" sz="1400">
                <a:solidFill>
                  <a:schemeClr val="bg2"/>
                </a:solidFill>
              </a:rPr>
              <a:t>VHDL/Verilog</a:t>
            </a:r>
          </a:p>
        </p:txBody>
      </p:sp>
      <p:sp>
        <p:nvSpPr>
          <p:cNvPr id="1242116" name="Rectangle 4"/>
          <p:cNvSpPr>
            <a:spLocks noChangeArrowheads="1"/>
          </p:cNvSpPr>
          <p:nvPr/>
        </p:nvSpPr>
        <p:spPr bwMode="auto">
          <a:xfrm>
            <a:off x="4752975" y="2366963"/>
            <a:ext cx="1619250" cy="8620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dirty="0"/>
              <a:t>Cell-Level</a:t>
            </a:r>
          </a:p>
          <a:p>
            <a:pPr algn="ctr" eaLnBrk="1" hangingPunct="1"/>
            <a:r>
              <a:rPr lang="en-US" sz="1600" dirty="0" err="1"/>
              <a:t>Netlist</a:t>
            </a:r>
            <a:endParaRPr lang="en-US" sz="1600" dirty="0"/>
          </a:p>
        </p:txBody>
      </p:sp>
      <p:sp>
        <p:nvSpPr>
          <p:cNvPr id="1242118" name="Rectangle 6"/>
          <p:cNvSpPr>
            <a:spLocks noChangeArrowheads="1"/>
          </p:cNvSpPr>
          <p:nvPr/>
        </p:nvSpPr>
        <p:spPr bwMode="auto">
          <a:xfrm>
            <a:off x="4752975" y="4740275"/>
            <a:ext cx="1619250" cy="863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/>
              <a:t>Physical</a:t>
            </a:r>
          </a:p>
          <a:p>
            <a:pPr algn="ctr" eaLnBrk="1" hangingPunct="1"/>
            <a:r>
              <a:rPr lang="en-US" sz="1600"/>
              <a:t>Layout</a:t>
            </a:r>
          </a:p>
          <a:p>
            <a:pPr algn="ctr" eaLnBrk="1" hangingPunct="1"/>
            <a:r>
              <a:rPr lang="en-US" sz="1400">
                <a:solidFill>
                  <a:schemeClr val="bg2"/>
                </a:solidFill>
              </a:rPr>
              <a:t>Map/Place/Route</a:t>
            </a:r>
          </a:p>
        </p:txBody>
      </p:sp>
      <p:sp>
        <p:nvSpPr>
          <p:cNvPr id="1242119" name="Line 7"/>
          <p:cNvSpPr>
            <a:spLocks noChangeShapeType="1"/>
          </p:cNvSpPr>
          <p:nvPr/>
        </p:nvSpPr>
        <p:spPr bwMode="auto">
          <a:xfrm>
            <a:off x="5527675" y="2006600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42122" name="Rectangle 10"/>
          <p:cNvSpPr>
            <a:spLocks noChangeArrowheads="1"/>
          </p:cNvSpPr>
          <p:nvPr/>
        </p:nvSpPr>
        <p:spPr bwMode="auto">
          <a:xfrm>
            <a:off x="2286000" y="2293938"/>
            <a:ext cx="1620838" cy="863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dirty="0"/>
              <a:t>Clock Tree</a:t>
            </a:r>
          </a:p>
          <a:p>
            <a:pPr algn="ctr" eaLnBrk="1" hangingPunct="1"/>
            <a:r>
              <a:rPr lang="en-US" sz="1600" dirty="0"/>
              <a:t>DFT/BIST</a:t>
            </a:r>
          </a:p>
          <a:p>
            <a:pPr algn="ctr" eaLnBrk="1" hangingPunct="1"/>
            <a:r>
              <a:rPr lang="en-US" sz="1600" dirty="0"/>
              <a:t>&amp; ATPG</a:t>
            </a:r>
          </a:p>
        </p:txBody>
      </p:sp>
      <p:sp>
        <p:nvSpPr>
          <p:cNvPr id="1242123" name="Line 11"/>
          <p:cNvSpPr>
            <a:spLocks noChangeShapeType="1"/>
          </p:cNvSpPr>
          <p:nvPr/>
        </p:nvSpPr>
        <p:spPr bwMode="auto">
          <a:xfrm>
            <a:off x="6372225" y="2582863"/>
            <a:ext cx="84613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42124" name="Line 12"/>
          <p:cNvSpPr>
            <a:spLocks noChangeShapeType="1"/>
          </p:cNvSpPr>
          <p:nvPr/>
        </p:nvSpPr>
        <p:spPr bwMode="auto">
          <a:xfrm flipH="1">
            <a:off x="6372225" y="2941638"/>
            <a:ext cx="84613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42125" name="Line 13"/>
          <p:cNvSpPr>
            <a:spLocks noChangeShapeType="1"/>
          </p:cNvSpPr>
          <p:nvPr/>
        </p:nvSpPr>
        <p:spPr bwMode="auto">
          <a:xfrm>
            <a:off x="6372225" y="1358900"/>
            <a:ext cx="84613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42126" name="Line 14"/>
          <p:cNvSpPr>
            <a:spLocks noChangeShapeType="1"/>
          </p:cNvSpPr>
          <p:nvPr/>
        </p:nvSpPr>
        <p:spPr bwMode="auto">
          <a:xfrm flipH="1">
            <a:off x="6372225" y="1719263"/>
            <a:ext cx="84613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42129" name="Line 17"/>
          <p:cNvSpPr>
            <a:spLocks noChangeShapeType="1"/>
          </p:cNvSpPr>
          <p:nvPr/>
        </p:nvSpPr>
        <p:spPr bwMode="auto">
          <a:xfrm>
            <a:off x="6372225" y="4956175"/>
            <a:ext cx="84613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42130" name="Line 18"/>
          <p:cNvSpPr>
            <a:spLocks noChangeShapeType="1"/>
          </p:cNvSpPr>
          <p:nvPr/>
        </p:nvSpPr>
        <p:spPr bwMode="auto">
          <a:xfrm flipH="1">
            <a:off x="6372225" y="5316538"/>
            <a:ext cx="84613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42131" name="Line 19"/>
          <p:cNvSpPr>
            <a:spLocks noChangeShapeType="1"/>
          </p:cNvSpPr>
          <p:nvPr/>
        </p:nvSpPr>
        <p:spPr bwMode="auto">
          <a:xfrm>
            <a:off x="3906838" y="2582863"/>
            <a:ext cx="84613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42132" name="Line 20"/>
          <p:cNvSpPr>
            <a:spLocks noChangeShapeType="1"/>
          </p:cNvSpPr>
          <p:nvPr/>
        </p:nvSpPr>
        <p:spPr bwMode="auto">
          <a:xfrm flipH="1">
            <a:off x="3906838" y="2941638"/>
            <a:ext cx="84613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42133" name="Rectangle 21"/>
          <p:cNvSpPr>
            <a:spLocks noChangeArrowheads="1"/>
          </p:cNvSpPr>
          <p:nvPr/>
        </p:nvSpPr>
        <p:spPr bwMode="auto">
          <a:xfrm>
            <a:off x="7218363" y="1143000"/>
            <a:ext cx="1620837" cy="863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/>
              <a:t>Verify</a:t>
            </a:r>
          </a:p>
          <a:p>
            <a:pPr algn="ctr" eaLnBrk="1" hangingPunct="1"/>
            <a:r>
              <a:rPr lang="en-US" sz="1600"/>
              <a:t>Function</a:t>
            </a:r>
          </a:p>
        </p:txBody>
      </p:sp>
      <p:sp>
        <p:nvSpPr>
          <p:cNvPr id="1242134" name="Rectangle 22"/>
          <p:cNvSpPr>
            <a:spLocks noChangeArrowheads="1"/>
          </p:cNvSpPr>
          <p:nvPr/>
        </p:nvSpPr>
        <p:spPr bwMode="auto">
          <a:xfrm>
            <a:off x="7218363" y="2366963"/>
            <a:ext cx="1620837" cy="8620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/>
              <a:t>Verify</a:t>
            </a:r>
          </a:p>
          <a:p>
            <a:pPr algn="ctr" eaLnBrk="1" hangingPunct="1"/>
            <a:r>
              <a:rPr lang="en-US" sz="1600"/>
              <a:t>Function &amp; Timing</a:t>
            </a:r>
          </a:p>
        </p:txBody>
      </p:sp>
      <p:sp>
        <p:nvSpPr>
          <p:cNvPr id="1242136" name="Rectangle 24"/>
          <p:cNvSpPr>
            <a:spLocks noChangeArrowheads="1"/>
          </p:cNvSpPr>
          <p:nvPr/>
        </p:nvSpPr>
        <p:spPr bwMode="auto">
          <a:xfrm>
            <a:off x="7218363" y="4740275"/>
            <a:ext cx="1620837" cy="863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 dirty="0"/>
              <a:t>Verify </a:t>
            </a:r>
          </a:p>
          <a:p>
            <a:pPr algn="ctr" eaLnBrk="1" hangingPunct="1"/>
            <a:r>
              <a:rPr lang="en-US" sz="1600" dirty="0"/>
              <a:t>Timing</a:t>
            </a:r>
          </a:p>
        </p:txBody>
      </p:sp>
      <p:sp>
        <p:nvSpPr>
          <p:cNvPr id="1242137" name="Rectangle 25"/>
          <p:cNvSpPr>
            <a:spLocks noChangeArrowheads="1"/>
          </p:cNvSpPr>
          <p:nvPr/>
        </p:nvSpPr>
        <p:spPr bwMode="auto">
          <a:xfrm>
            <a:off x="2286000" y="4740275"/>
            <a:ext cx="1620838" cy="863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600"/>
              <a:t>DRC &amp; LVS</a:t>
            </a:r>
          </a:p>
          <a:p>
            <a:pPr algn="ctr" eaLnBrk="1" hangingPunct="1"/>
            <a:r>
              <a:rPr lang="en-US" sz="1600"/>
              <a:t>Verification</a:t>
            </a:r>
          </a:p>
        </p:txBody>
      </p:sp>
      <p:sp>
        <p:nvSpPr>
          <p:cNvPr id="1242138" name="Line 26"/>
          <p:cNvSpPr>
            <a:spLocks noChangeShapeType="1"/>
          </p:cNvSpPr>
          <p:nvPr/>
        </p:nvSpPr>
        <p:spPr bwMode="auto">
          <a:xfrm>
            <a:off x="3906838" y="5029200"/>
            <a:ext cx="84613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42139" name="Line 27"/>
          <p:cNvSpPr>
            <a:spLocks noChangeShapeType="1"/>
          </p:cNvSpPr>
          <p:nvPr/>
        </p:nvSpPr>
        <p:spPr bwMode="auto">
          <a:xfrm flipH="1">
            <a:off x="3906838" y="5387975"/>
            <a:ext cx="84613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42140" name="Line 28"/>
          <p:cNvSpPr>
            <a:spLocks noChangeShapeType="1"/>
          </p:cNvSpPr>
          <p:nvPr/>
        </p:nvSpPr>
        <p:spPr bwMode="auto">
          <a:xfrm>
            <a:off x="5597525" y="5603875"/>
            <a:ext cx="0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42141" name="Text Box 29"/>
          <p:cNvSpPr txBox="1">
            <a:spLocks noChangeArrowheads="1"/>
          </p:cNvSpPr>
          <p:nvPr/>
        </p:nvSpPr>
        <p:spPr bwMode="auto">
          <a:xfrm>
            <a:off x="4419600" y="6002338"/>
            <a:ext cx="206558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3366FF"/>
                </a:solidFill>
                <a:latin typeface="Tahoma" panose="020B0604030504040204" pitchFamily="34" charset="0"/>
              </a:rPr>
              <a:t>Tape out (GDSII file)</a:t>
            </a:r>
          </a:p>
        </p:txBody>
      </p:sp>
      <p:sp>
        <p:nvSpPr>
          <p:cNvPr id="1242142" name="Text Box 30"/>
          <p:cNvSpPr txBox="1">
            <a:spLocks noChangeArrowheads="1"/>
          </p:cNvSpPr>
          <p:nvPr/>
        </p:nvSpPr>
        <p:spPr bwMode="auto">
          <a:xfrm>
            <a:off x="4340225" y="2030413"/>
            <a:ext cx="10255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3366FF"/>
                </a:solidFill>
                <a:latin typeface="Tahoma" panose="020B0604030504040204" pitchFamily="34" charset="0"/>
              </a:rPr>
              <a:t>Synthesis</a:t>
            </a:r>
          </a:p>
        </p:txBody>
      </p:sp>
      <p:sp>
        <p:nvSpPr>
          <p:cNvPr id="1242143" name="Line 31"/>
          <p:cNvSpPr>
            <a:spLocks noChangeShapeType="1"/>
          </p:cNvSpPr>
          <p:nvPr/>
        </p:nvSpPr>
        <p:spPr bwMode="auto">
          <a:xfrm>
            <a:off x="3060700" y="3157538"/>
            <a:ext cx="0" cy="215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42144" name="Text Box 32"/>
          <p:cNvSpPr txBox="1">
            <a:spLocks noChangeArrowheads="1"/>
          </p:cNvSpPr>
          <p:nvPr/>
        </p:nvSpPr>
        <p:spPr bwMode="auto">
          <a:xfrm>
            <a:off x="2427288" y="3325813"/>
            <a:ext cx="12763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3366FF"/>
                </a:solidFill>
                <a:latin typeface="Tahoma" panose="020B0604030504040204" pitchFamily="34" charset="0"/>
              </a:rPr>
              <a:t>Test vectors</a:t>
            </a:r>
          </a:p>
        </p:txBody>
      </p:sp>
      <p:sp>
        <p:nvSpPr>
          <p:cNvPr id="1242145" name="Line 33"/>
          <p:cNvSpPr>
            <a:spLocks noChangeShapeType="1"/>
          </p:cNvSpPr>
          <p:nvPr/>
        </p:nvSpPr>
        <p:spPr bwMode="auto">
          <a:xfrm>
            <a:off x="5562600" y="3200400"/>
            <a:ext cx="0" cy="1524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12" y="1371600"/>
            <a:ext cx="1794669" cy="1447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59" y="3105149"/>
            <a:ext cx="1835600" cy="154305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ECNG 4104        Ch. 1: ASIC/FPGA Design Flow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Abou-Auf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Fall </a:t>
            </a:r>
            <a:r>
              <a:rPr lang="is-IS" dirty="0"/>
              <a:t>2018</a:t>
            </a:r>
            <a:r>
              <a:rPr lang="en-US" dirty="0"/>
              <a:t>              Slide </a:t>
            </a:r>
            <a:fld id="{E696E80F-9B79-426C-8191-BC04B8C22F1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3" name="Rectangle 24"/>
          <p:cNvSpPr>
            <a:spLocks noChangeArrowheads="1"/>
          </p:cNvSpPr>
          <p:nvPr/>
        </p:nvSpPr>
        <p:spPr bwMode="auto">
          <a:xfrm>
            <a:off x="6858000" y="3581400"/>
            <a:ext cx="1620837" cy="8636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hangingPunct="1"/>
            <a:r>
              <a:rPr lang="en-US" sz="1600" dirty="0"/>
              <a:t>Library of Cells</a:t>
            </a:r>
          </a:p>
        </p:txBody>
      </p:sp>
      <p:cxnSp>
        <p:nvCxnSpPr>
          <p:cNvPr id="8" name="Straight Arrow Connector 7"/>
          <p:cNvCxnSpPr>
            <a:stCxn id="33" idx="1"/>
          </p:cNvCxnSpPr>
          <p:nvPr/>
        </p:nvCxnSpPr>
        <p:spPr bwMode="auto">
          <a:xfrm flipH="1" flipV="1">
            <a:off x="5943600" y="3200400"/>
            <a:ext cx="914400" cy="8128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96336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990600"/>
          </a:xfrm>
        </p:spPr>
        <p:txBody>
          <a:bodyPr/>
          <a:lstStyle/>
          <a:p>
            <a:r>
              <a:rPr lang="en-US" sz="3200" b="1" dirty="0"/>
              <a:t>ASIC Standard Cell Library: Example</a:t>
            </a:r>
          </a:p>
        </p:txBody>
      </p:sp>
      <p:graphicFrame>
        <p:nvGraphicFramePr>
          <p:cNvPr id="1638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8027527"/>
              </p:ext>
            </p:extLst>
          </p:nvPr>
        </p:nvGraphicFramePr>
        <p:xfrm>
          <a:off x="234950" y="1446213"/>
          <a:ext cx="8469313" cy="475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1" name="Document" r:id="rId4" imgW="5854700" imgH="3200400" progId="Word.Document.8">
                  <p:embed/>
                </p:oleObj>
              </mc:Choice>
              <mc:Fallback>
                <p:oleObj name="Document" r:id="rId4" imgW="5854700" imgH="3200400" progId="Word.Document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950" y="1446213"/>
                        <a:ext cx="8469313" cy="4752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ECNG 4104        Ch. 1: ASIC/FPGA Design Flow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Abou-Auf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Fall </a:t>
            </a:r>
            <a:r>
              <a:rPr lang="is-IS" dirty="0"/>
              <a:t>2018</a:t>
            </a:r>
            <a:r>
              <a:rPr lang="en-US" dirty="0"/>
              <a:t>              Slide </a:t>
            </a:r>
            <a:fld id="{E696E80F-9B79-426C-8191-BC04B8C22F1A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3AA45-72DA-4C7E-AF6F-F4FA168DA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Cell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1F0AB-6144-4025-AF0D-67C06D92F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ECNG 4104        Ch. 1: ASIC/FPGA Design Flow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26EFA9-8C44-498B-AD58-4F40E3B8B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Abou-Auf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4960F-AAA4-4C79-984B-756703128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Fall </a:t>
            </a:r>
            <a:r>
              <a:rPr lang="is-IS" dirty="0"/>
              <a:t>2018</a:t>
            </a:r>
            <a:r>
              <a:rPr lang="en-US" dirty="0"/>
              <a:t>              Slide </a:t>
            </a:r>
            <a:fld id="{E696E80F-9B79-426C-8191-BC04B8C22F1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127191-35E4-41C4-A144-A3F2DFD67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070" y="1066800"/>
            <a:ext cx="3992530" cy="529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105639"/>
      </p:ext>
    </p:extLst>
  </p:cSld>
  <p:clrMapOvr>
    <a:masterClrMapping/>
  </p:clrMapOvr>
</p:sld>
</file>

<file path=ppt/theme/theme1.xml><?xml version="1.0" encoding="utf-8"?>
<a:theme xmlns:a="http://schemas.openxmlformats.org/drawingml/2006/main" name="notes">
  <a:themeElements>
    <a:clrScheme name="not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not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ot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t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t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t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t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t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t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8144</TotalTime>
  <Words>607</Words>
  <Application>Microsoft Office PowerPoint</Application>
  <PresentationFormat>On-screen Show (4:3)</PresentationFormat>
  <Paragraphs>164</Paragraphs>
  <Slides>17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Courier New</vt:lpstr>
      <vt:lpstr>Tahoma</vt:lpstr>
      <vt:lpstr>Times New Roman</vt:lpstr>
      <vt:lpstr>Verdana</vt:lpstr>
      <vt:lpstr>notes</vt:lpstr>
      <vt:lpstr>Document</vt:lpstr>
      <vt:lpstr>ECNG 4104  ASIC/FPGA HDL Design Flow</vt:lpstr>
      <vt:lpstr>This course is about… </vt:lpstr>
      <vt:lpstr>Senior ASIC Design Engineer Salary (US)</vt:lpstr>
      <vt:lpstr>VLSI Fabrication Flow</vt:lpstr>
      <vt:lpstr>Semiconductor Photolithography</vt:lpstr>
      <vt:lpstr>Digital Chip Fabrication Choices—Mask Driven</vt:lpstr>
      <vt:lpstr> Cell-Based ASIC Design Flow</vt:lpstr>
      <vt:lpstr>ASIC Standard Cell Library: Example</vt:lpstr>
      <vt:lpstr>Example of a Cell</vt:lpstr>
      <vt:lpstr>ASIC Prototyping: Multi-Project Wafer</vt:lpstr>
      <vt:lpstr> FPGA Design Flow</vt:lpstr>
      <vt:lpstr>FPGA Development Board: DE0-CV</vt:lpstr>
      <vt:lpstr>ASIC vs. FPGA</vt:lpstr>
      <vt:lpstr>Design Entry—RTL VHDL</vt:lpstr>
      <vt:lpstr>Verification using Testbench</vt:lpstr>
      <vt:lpstr>VHDL Testbench—count4_tb</vt:lpstr>
      <vt:lpstr>Count4 – Simulation waveform</vt:lpstr>
    </vt:vector>
  </TitlesOfParts>
  <Company>PyramidTech,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7  Magnetostatic Fields</dc:title>
  <dc:creator>Ahmed Abou-Auf</dc:creator>
  <cp:lastModifiedBy>Ahmed Abou-Auf</cp:lastModifiedBy>
  <cp:revision>210</cp:revision>
  <cp:lastPrinted>2005-07-04T07:58:56Z</cp:lastPrinted>
  <dcterms:created xsi:type="dcterms:W3CDTF">2005-04-15T08:10:26Z</dcterms:created>
  <dcterms:modified xsi:type="dcterms:W3CDTF">2018-09-03T11:28:06Z</dcterms:modified>
</cp:coreProperties>
</file>